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5"/>
  </p:notesMasterIdLst>
  <p:sldIdLst>
    <p:sldId id="33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340" r:id="rId30"/>
    <p:sldId id="285" r:id="rId31"/>
    <p:sldId id="286" r:id="rId32"/>
    <p:sldId id="287" r:id="rId33"/>
    <p:sldId id="288" r:id="rId34"/>
    <p:sldId id="290" r:id="rId35"/>
    <p:sldId id="289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38" r:id="rId47"/>
    <p:sldId id="301" r:id="rId48"/>
    <p:sldId id="302" r:id="rId49"/>
    <p:sldId id="339" r:id="rId50"/>
    <p:sldId id="303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 autoAdjust="0"/>
    <p:restoredTop sz="94694" autoAdjust="0"/>
  </p:normalViewPr>
  <p:slideViewPr>
    <p:cSldViewPr snapToGrid="0" snapToObjects="1">
      <p:cViewPr varScale="1">
        <p:scale>
          <a:sx n="95" d="100"/>
          <a:sy n="95" d="100"/>
        </p:scale>
        <p:origin x="698" y="3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E0CAA9-C6F9-4E7A-B275-A5F6C8AB780D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7842D6-E9B7-4559-ADDF-74286D2C5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69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842D6-E9B7-4559-ADDF-74286D2C554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96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Gibbs_sampling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Hamiltonian_Monte_Carlo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jmlr.org/papers/volume15/hoffman14a/hoffman14a.pdf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206.1901.pdf" TargetMode="External"/><Relationship Id="rId2" Type="http://schemas.openxmlformats.org/officeDocument/2006/relationships/hyperlink" Target="https://arxiv.org/abs/1701.0243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ogozhnikov.github.io/2016/12/19/markov_chain_monte_carlo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vehtari.github.io/rhat_ess/rhat_ess.html#references" TargetMode="External"/><Relationship Id="rId2" Type="http://schemas.openxmlformats.org/officeDocument/2006/relationships/hyperlink" Target="https://arviz-devs.github.io/arviz/index.html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arxiv.org/pdf/1903.08008.pdf" TargetMode="Externa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al_Mines_Act_1911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nabamitachakraborty/coal-mine-disastersuk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17003"/>
            <a:ext cx="7772400" cy="1515861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Bayes MCMC Models </a:t>
            </a:r>
            <a:endParaRPr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878957"/>
            <a:ext cx="6400800" cy="563301"/>
          </a:xfrm>
        </p:spPr>
        <p:txBody>
          <a:bodyPr>
            <a:normAutofit fontScale="32500" lnSpcReduction="20000"/>
          </a:bodyPr>
          <a:lstStyle/>
          <a:p>
            <a:pPr marL="0" lvl="0" indent="0">
              <a:buNone/>
            </a:pPr>
            <a:br>
              <a:rPr dirty="0"/>
            </a:br>
            <a:br>
              <a:rPr dirty="0"/>
            </a:br>
            <a:r>
              <a:rPr sz="5900" b="1" dirty="0"/>
              <a:t>Steve Elston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09/04/2023</a:t>
            </a:r>
          </a:p>
        </p:txBody>
      </p:sp>
      <p:pic>
        <p:nvPicPr>
          <p:cNvPr id="5" name="Picture 2" descr="Image result for harvard extension school logo">
            <a:extLst>
              <a:ext uri="{FF2B5EF4-FFF2-40B4-BE49-F238E27FC236}">
                <a16:creationId xmlns:a16="http://schemas.microsoft.com/office/drawing/2014/main" id="{4589CD93-89FF-3DF6-420D-DE6D671B6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067" y="3659436"/>
            <a:ext cx="2345803" cy="96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4191BF-5D24-EFDF-F46A-91EA7CBF856B}"/>
              </a:ext>
            </a:extLst>
          </p:cNvPr>
          <p:cNvSpPr txBox="1"/>
          <p:nvPr/>
        </p:nvSpPr>
        <p:spPr>
          <a:xfrm>
            <a:off x="1805276" y="4705706"/>
            <a:ext cx="57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Copyright 2018, 2019, 2020, 2021, 2022, 2023 2024, Stephen F Elston. All rights reserved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What is a Markov process?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For system with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possible states we can write the </a:t>
                </a:r>
                <a:r>
                  <a:rPr lang="en-US" b="1" dirty="0"/>
                  <a:t>transition probability matrix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/>
              </a:p>
              <a:p>
                <a:pPr marL="342900" lvl="1" indent="0">
                  <a:buNone/>
                </a:pPr>
                <a:r>
                  <a:rPr lang="en-US" dirty="0"/>
                  <a:t>Where</a:t>
                </a: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ar-AE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probability of transition from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ar-AE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probability staying in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, in general transition matrix is not symmetric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 of a Markov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8229600" cy="3772902"/>
              </a:xfrm>
            </p:spPr>
            <p:txBody>
              <a:bodyPr>
                <a:normAutofit fontScale="775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To make the foregoing more concrete let’s construct a simple example. We will start with a system of 3 states,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dirty="0"/>
                  <a:t>. The transition matrix is: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Some key points to notice</a:t>
                </a:r>
              </a:p>
              <a:p>
                <a:pPr lvl="1"/>
                <a:r>
                  <a:rPr dirty="0"/>
                  <a:t>The probabilities of transition </a:t>
                </a:r>
                <a:r>
                  <a:rPr lang="en-US" dirty="0"/>
                  <a:t>out of</a:t>
                </a:r>
                <a:r>
                  <a:rPr dirty="0"/>
                  <a:t> a state is given in a column</a:t>
                </a:r>
              </a:p>
              <a:p>
                <a:pPr lvl="1"/>
                <a:r>
                  <a:rPr dirty="0"/>
                  <a:t>The probabilities in each column must add to 1.0</a:t>
                </a:r>
                <a:endParaRPr lang="en-US" dirty="0"/>
              </a:p>
              <a:p>
                <a:pPr lvl="1"/>
                <a:r>
                  <a:rPr lang="en-US" dirty="0"/>
                  <a:t>Probability of transition to a state from other states is in the rows  </a:t>
                </a:r>
                <a:endParaRPr dirty="0"/>
              </a:p>
              <a:p>
                <a:pPr lvl="1"/>
                <a:r>
                  <a:rPr dirty="0"/>
                  <a:t>The probabilities of a transition to the same state are along the diagonal of the matrix</a:t>
                </a:r>
              </a:p>
              <a:p>
                <a:pPr lvl="0"/>
                <a:r>
                  <a:rPr dirty="0"/>
                  <a:t>Some transitions not possible have a probability of 0.0</a:t>
                </a:r>
              </a:p>
              <a:p>
                <a:pPr lvl="1"/>
                <a:r>
                  <a:rPr dirty="0"/>
                  <a:t>Example,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dirty="0"/>
                  <a:t>; cannot transition from state 2 to 1</a:t>
                </a:r>
              </a:p>
              <a:p>
                <a:pPr lvl="1"/>
                <a:r>
                  <a:rPr dirty="0"/>
                  <a:t>Example,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dirty="0"/>
                  <a:t>; cannot remain in state 3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8229600" cy="3772902"/>
              </a:xfrm>
              <a:blipFill>
                <a:blip r:embed="rId2"/>
                <a:stretch>
                  <a:fillRect l="-667" t="-2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 of a Markov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dirty="0"/>
                  <a:t>Example; apply transition probability matrix to a set of states</a:t>
                </a:r>
              </a:p>
              <a:p>
                <a:pPr lvl="0"/>
                <a:r>
                  <a:rPr lang="en-US" dirty="0"/>
                  <a:t>Initial </a:t>
                </a:r>
                <a:r>
                  <a:rPr lang="en-US" b="1" dirty="0"/>
                  <a:t>state vector</a:t>
                </a:r>
                <a:r>
                  <a:rPr lang="en-US" dirty="0"/>
                  <a:t> is the first state at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; 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ar-AE" dirty="0"/>
              </a:p>
              <a:p>
                <a:pPr lvl="0"/>
                <a:r>
                  <a:rPr lang="en-US" dirty="0"/>
                  <a:t>After a state transition, we compute the probability of being in each of the three possible states at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 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From Markov process to Markov chain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604460"/>
          </a:xfrm>
        </p:spPr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dirty="0"/>
              <a:t>What happens when there is a series of </a:t>
            </a:r>
            <a:r>
              <a:rPr lang="en-US" dirty="0"/>
              <a:t>Markov </a:t>
            </a:r>
            <a:r>
              <a:rPr dirty="0"/>
              <a:t>transitions?</a:t>
            </a:r>
          </a:p>
          <a:p>
            <a:pPr lvl="0"/>
            <a:r>
              <a:rPr dirty="0"/>
              <a:t>A sequence of such transitions is known as a </a:t>
            </a:r>
            <a:r>
              <a:rPr b="1" dirty="0"/>
              <a:t>Markov chain</a:t>
            </a:r>
          </a:p>
          <a:p>
            <a:pPr lvl="0"/>
            <a:r>
              <a:rPr dirty="0"/>
              <a:t>There are two classes of Markov Chains</a:t>
            </a:r>
          </a:p>
          <a:p>
            <a:pPr lvl="0"/>
            <a:r>
              <a:rPr b="1" dirty="0"/>
              <a:t>Episodic Markov chains</a:t>
            </a:r>
            <a:r>
              <a:rPr dirty="0"/>
              <a:t> have a </a:t>
            </a:r>
            <a:r>
              <a:rPr b="1" dirty="0"/>
              <a:t>terminal state</a:t>
            </a:r>
          </a:p>
          <a:p>
            <a:pPr lvl="1"/>
            <a:r>
              <a:rPr dirty="0"/>
              <a:t>The terminal state can only transition to itself</a:t>
            </a:r>
          </a:p>
          <a:p>
            <a:pPr lvl="1"/>
            <a:r>
              <a:rPr dirty="0"/>
              <a:t>Once the system is in the terminal state, we say that the episode has ended</a:t>
            </a:r>
          </a:p>
          <a:p>
            <a:pPr lvl="1"/>
            <a:r>
              <a:rPr dirty="0"/>
              <a:t>Episodic processes are not of interest here</a:t>
            </a:r>
          </a:p>
          <a:p>
            <a:pPr lvl="0"/>
            <a:r>
              <a:rPr b="1" dirty="0"/>
              <a:t>Continuous Markov chains</a:t>
            </a:r>
            <a:r>
              <a:rPr dirty="0"/>
              <a:t> have no terminal state</a:t>
            </a:r>
          </a:p>
          <a:p>
            <a:pPr lvl="1"/>
            <a:r>
              <a:rPr dirty="0"/>
              <a:t>Continue indefinitely, at least in principle</a:t>
            </a:r>
          </a:p>
          <a:p>
            <a:pPr lvl="1"/>
            <a:r>
              <a:rPr dirty="0"/>
              <a:t>Continuous Markov chains sample probability distribution</a:t>
            </a:r>
            <a:r>
              <a:rPr lang="en-US" dirty="0"/>
              <a:t>s</a:t>
            </a:r>
            <a:endParaRPr dirty="0"/>
          </a:p>
          <a:p>
            <a:pPr lvl="1"/>
            <a:r>
              <a:rPr dirty="0"/>
              <a:t>Are ideal for estimating Bayesian posterior distributions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From Markov process to Markov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lvl="0" indent="0">
                  <a:buNone/>
                </a:pPr>
                <a:r>
                  <a:rPr dirty="0"/>
                  <a:t>Markov chain comprises a number of state transitions</a:t>
                </a:r>
              </a:p>
              <a:p>
                <a:pPr lvl="0"/>
                <a:r>
                  <a:rPr dirty="0"/>
                  <a:t>Chain of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dirty="0"/>
                  <a:t> state transitions,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dirty="0"/>
              </a:p>
              <a:p>
                <a:pPr lvl="0"/>
                <a:r>
                  <a:rPr dirty="0"/>
                  <a:t>Each transition has probabilities given by the state transition matrix,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endParaRPr dirty="0"/>
              </a:p>
              <a:p>
                <a:pPr lvl="0"/>
                <a:r>
                  <a:rPr dirty="0"/>
                  <a:t>To estimate the probabilities of being in </a:t>
                </a:r>
                <a:r>
                  <a:rPr lang="en-US" dirty="0"/>
                  <a:t>each</a:t>
                </a:r>
                <a:r>
                  <a:rPr dirty="0"/>
                  <a:t> state use a special case known as a </a:t>
                </a:r>
                <a:r>
                  <a:rPr b="1" dirty="0"/>
                  <a:t>stationary Markov chain</a:t>
                </a:r>
              </a:p>
              <a:p>
                <a:pPr lvl="1"/>
                <a:r>
                  <a:rPr dirty="0"/>
                  <a:t>We will skip the technical mathematical details here</a:t>
                </a:r>
              </a:p>
              <a:p>
                <a:pPr lvl="1"/>
                <a:r>
                  <a:rPr dirty="0"/>
                  <a:t>Over a large number of time steps the number of times the states are visited is proportional to the state probabilities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2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From Markov process to Markov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rPr dirty="0"/>
                  <a:t>Start with initial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dirty="0"/>
                  <a:t> for a continuous Markov chain: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 …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𝛱</m:t>
                          </m:r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limLow>
                        <m:limLow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⟶</m:t>
                          </m:r>
                        </m:e>
                        <m:lim>
                          <m:r>
                            <a:rPr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Low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We can find the probabilities of the states without knowing the values of the transition matrix,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r>
                  <a:rPr dirty="0"/>
                  <a:t>!</a:t>
                </a:r>
              </a:p>
              <a:p>
                <a:pPr lvl="0"/>
                <a:r>
                  <a:rPr dirty="0"/>
                  <a:t>As long as we repeatedly sample the Markov process, we can estimate the state probabilities</a:t>
                </a:r>
              </a:p>
              <a:p>
                <a:pPr lvl="0"/>
                <a:r>
                  <a:rPr dirty="0"/>
                  <a:t>The key to Markov Chain Monte Carlo sampling!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2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MCMC and the Metropolis-Hastings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70547"/>
                <a:ext cx="8229600" cy="4126832"/>
              </a:xfrm>
            </p:spPr>
            <p:txBody>
              <a:bodyPr>
                <a:normAutofit fontScale="70000" lnSpcReduction="20000"/>
              </a:bodyPr>
              <a:lstStyle/>
              <a:p>
                <a:pPr marL="0" lvl="0" indent="0">
                  <a:buNone/>
                </a:pPr>
                <a:r>
                  <a:rPr sz="2900" dirty="0"/>
                  <a:t>The first MCMC sampling algorithm developed is the </a:t>
                </a:r>
                <a:r>
                  <a:rPr sz="2900" b="1" dirty="0"/>
                  <a:t>Metropolis-Hastings (M-H) algorithm</a:t>
                </a:r>
                <a:endParaRPr lang="en-US" sz="2900" b="1" dirty="0"/>
              </a:p>
              <a:p>
                <a:r>
                  <a:rPr lang="en-US" sz="2900" dirty="0"/>
                  <a:t>O</a:t>
                </a:r>
                <a:r>
                  <a:rPr sz="2900" dirty="0"/>
                  <a:t>ften referred to as </a:t>
                </a:r>
                <a:r>
                  <a:rPr sz="2900" b="1" dirty="0"/>
                  <a:t>Metropolis algorithm </a:t>
                </a:r>
                <a:r>
                  <a:rPr sz="2900" dirty="0"/>
                  <a:t>or the </a:t>
                </a:r>
                <a:r>
                  <a:rPr sz="2900" b="1" dirty="0"/>
                  <a:t>M-H algorithm</a:t>
                </a:r>
                <a:endParaRPr sz="2900" dirty="0"/>
              </a:p>
              <a:p>
                <a:r>
                  <a:rPr sz="2900" dirty="0"/>
                  <a:t>The M-H algorithm uses the following steps to estimate the posterior density:</a:t>
                </a:r>
              </a:p>
              <a:p>
                <a:pPr lvl="1">
                  <a:buAutoNum type="arabicPeriod"/>
                </a:pPr>
                <a:r>
                  <a:rPr sz="2600" dirty="0"/>
                  <a:t>Pick a starting point in the parameter space</a:t>
                </a:r>
              </a:p>
              <a:p>
                <a:pPr lvl="1">
                  <a:buAutoNum type="arabicPeriod"/>
                </a:pPr>
                <a:r>
                  <a:rPr sz="2600" dirty="0"/>
                  <a:t>Choose a nearby point in parameter space randomly from a </a:t>
                </a:r>
                <a:r>
                  <a:rPr sz="2600" b="1" dirty="0"/>
                  <a:t>sampling distribution</a:t>
                </a:r>
                <a:endParaRPr sz="2600" dirty="0"/>
              </a:p>
              <a:p>
                <a:pPr lvl="1">
                  <a:buAutoNum type="arabicPeriod"/>
                </a:pPr>
                <a:r>
                  <a:rPr sz="2600" dirty="0"/>
                  <a:t>Evaluate the posterior at this point</a:t>
                </a:r>
              </a:p>
              <a:p>
                <a:pPr lvl="2"/>
                <a:r>
                  <a:rPr sz="2600" dirty="0"/>
                  <a:t>Product of the likelihood </a:t>
                </a:r>
                <a14:m>
                  <m:oMath xmlns:m="http://schemas.openxmlformats.org/officeDocument/2006/math">
                    <m:r>
                      <a:rPr sz="260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sz="2600">
                            <a:latin typeface="Cambria Math" panose="02040503050406030204" pitchFamily="18" charset="0"/>
                          </a:rPr>
                          <m:t>𝑑𝑎𝑡𝑎</m:t>
                        </m:r>
                        <m:r>
                          <a:rPr sz="260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sz="2600">
                            <a:latin typeface="Cambria Math" panose="02040503050406030204" pitchFamily="18" charset="0"/>
                          </a:rPr>
                          <m:t>𝑝𝑎𝑟𝑎𝑚𝑒𝑡𝑒𝑟𝑠</m:t>
                        </m:r>
                      </m:e>
                    </m:d>
                  </m:oMath>
                </a14:m>
                <a:r>
                  <a:rPr sz="2600" dirty="0"/>
                  <a:t> and prior, </a:t>
                </a:r>
                <a14:m>
                  <m:oMath xmlns:m="http://schemas.openxmlformats.org/officeDocument/2006/math">
                    <m:r>
                      <a:rPr sz="260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sz="2600">
                            <a:latin typeface="Cambria Math" panose="02040503050406030204" pitchFamily="18" charset="0"/>
                          </a:rPr>
                          <m:t>𝑝𝑎𝑟𝑎𝑚𝑒𝑡𝑒𝑟𝑠</m:t>
                        </m:r>
                      </m:e>
                    </m:d>
                  </m:oMath>
                </a14:m>
                <a:endParaRPr sz="2600" dirty="0"/>
              </a:p>
              <a:p>
                <a:pPr lvl="1">
                  <a:buAutoNum type="arabicPeriod"/>
                </a:pPr>
                <a:r>
                  <a:rPr sz="2600" dirty="0"/>
                  <a:t>Use the following </a:t>
                </a:r>
                <a:r>
                  <a:rPr sz="2600" b="1" dirty="0"/>
                  <a:t>decision rule to accept or reject</a:t>
                </a:r>
                <a:r>
                  <a:rPr sz="2600" dirty="0"/>
                  <a:t> the new sample:</a:t>
                </a:r>
              </a:p>
              <a:p>
                <a:pPr lvl="1">
                  <a:buAutoNum type="arabicPeriod"/>
                </a:pPr>
                <a:r>
                  <a:rPr sz="2600" dirty="0"/>
                  <a:t>If the sample is accepted, compute the posterior density at the new sample point</a:t>
                </a:r>
              </a:p>
              <a:p>
                <a:pPr lvl="1">
                  <a:buAutoNum type="arabicPeriod"/>
                </a:pPr>
                <a:r>
                  <a:rPr sz="2600" dirty="0"/>
                  <a:t>Repeat steps, 2, 3, 4 and 5, many times, until convergence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70547"/>
                <a:ext cx="8229600" cy="4126832"/>
              </a:xfrm>
              <a:blipFill>
                <a:blip r:embed="rId2"/>
                <a:stretch>
                  <a:fillRect l="-741" t="-2068" r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MCMC and the Metropolis-Hastings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rPr dirty="0"/>
                  <a:t>M-H algorithm uses </a:t>
                </a:r>
                <a:r>
                  <a:rPr lang="en-US" dirty="0"/>
                  <a:t>a </a:t>
                </a:r>
                <a:r>
                  <a:rPr b="1" dirty="0"/>
                  <a:t>decision rule to accept or reject</a:t>
                </a:r>
                <a:r>
                  <a:rPr dirty="0"/>
                  <a:t> the new sample:</a:t>
                </a:r>
              </a:p>
              <a:p>
                <a:pPr lvl="0"/>
                <a:r>
                  <a:rPr dirty="0"/>
                  <a:t>If the likelihood,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𝑑𝑎𝑡𝑎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𝑝𝑎𝑟𝑎𝑚𝑒𝑡𝑒𝑟𝑠</m:t>
                        </m:r>
                      </m:e>
                    </m:d>
                  </m:oMath>
                </a14:m>
                <a:r>
                  <a:rPr dirty="0"/>
                  <a:t>, of the new point is greater than the current point, accept new point</a:t>
                </a:r>
              </a:p>
              <a:p>
                <a:pPr lvl="0"/>
                <a:r>
                  <a:rPr dirty="0"/>
                  <a:t>If the likelihood of the new point is less than the current point, accept with probability according to the ratio: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𝐴𝑐𝑐𝑒𝑝𝑡𝑎𝑛𝑐𝑒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𝑝𝑟𝑜𝑏𝑎𝑏𝑖𝑙𝑖𝑡𝑦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 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𝑝𝑎𝑟𝑎𝑚𝑒𝑡𝑒𝑟𝑠</m:t>
                              </m:r>
                            </m:e>
                          </m:d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𝑝𝑟𝑒𝑣𝑖𝑜𝑢𝑠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 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𝑝𝑎𝑟𝑎𝑚𝑒𝑡𝑒𝑟𝑠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MCMC and the Metropolis-Hastings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576386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Eventually, the M-H algorithms converges to the posterior distribution</a:t>
            </a:r>
          </a:p>
          <a:p>
            <a:pPr lvl="0"/>
            <a:r>
              <a:rPr dirty="0"/>
              <a:t>M-H random sampling algorithm is far more </a:t>
            </a:r>
            <a:r>
              <a:rPr b="1" dirty="0"/>
              <a:t>sample efficient</a:t>
            </a:r>
            <a:r>
              <a:rPr dirty="0"/>
              <a:t> than naive grid sampling</a:t>
            </a:r>
          </a:p>
          <a:p>
            <a:pPr lvl="0"/>
            <a:r>
              <a:rPr dirty="0"/>
              <a:t>Consider </a:t>
            </a:r>
            <a:r>
              <a:rPr lang="en-US" dirty="0"/>
              <a:t>how </a:t>
            </a:r>
            <a:r>
              <a:rPr dirty="0"/>
              <a:t>M-H algorithm probabilistically samples the parameter space</a:t>
            </a:r>
          </a:p>
          <a:p>
            <a:pPr lvl="1"/>
            <a:r>
              <a:rPr dirty="0"/>
              <a:t>Preferentially sample high density areas</a:t>
            </a:r>
          </a:p>
          <a:p>
            <a:pPr lvl="1"/>
            <a:r>
              <a:rPr dirty="0"/>
              <a:t>Not every point on a grid</a:t>
            </a:r>
          </a:p>
          <a:p>
            <a:pPr lvl="0"/>
            <a:r>
              <a:rPr dirty="0"/>
              <a:t>Important properties of the Metropolis-Hastings MCMC algorithm include:</a:t>
            </a:r>
          </a:p>
          <a:p>
            <a:pPr lvl="1"/>
            <a:r>
              <a:rPr dirty="0"/>
              <a:t>The M-H algorithm is </a:t>
            </a:r>
            <a:r>
              <a:rPr b="1" dirty="0"/>
              <a:t>guaranteed to eventually converge</a:t>
            </a:r>
            <a:r>
              <a:rPr dirty="0"/>
              <a:t> to the underlying distribution</a:t>
            </a:r>
          </a:p>
          <a:p>
            <a:pPr lvl="1"/>
            <a:r>
              <a:rPr dirty="0"/>
              <a:t>High </a:t>
            </a:r>
            <a:r>
              <a:rPr b="1" dirty="0"/>
              <a:t>serial correlation</a:t>
            </a:r>
            <a:r>
              <a:rPr dirty="0"/>
              <a:t> from one sample to the next in chain gives slow convergence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MCMC and the Metropolis-Hastings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0"/>
                <a:ext cx="8229600" cy="3568365"/>
              </a:xfrm>
            </p:spPr>
            <p:txBody>
              <a:bodyPr>
                <a:normAutofit fontScale="92500"/>
              </a:bodyPr>
              <a:lstStyle/>
              <a:p>
                <a:pPr marL="0" lvl="0" indent="0">
                  <a:buNone/>
                </a:pPr>
                <a:r>
                  <a:rPr dirty="0"/>
                  <a:t>Poor convergence </a:t>
                </a:r>
                <a:r>
                  <a:rPr lang="en-US" dirty="0"/>
                  <a:t>leads to </a:t>
                </a:r>
                <a:r>
                  <a:rPr dirty="0"/>
                  <a:t>low </a:t>
                </a:r>
                <a:r>
                  <a:rPr b="1" dirty="0"/>
                  <a:t>sample efficiency</a:t>
                </a:r>
              </a:p>
              <a:p>
                <a:pPr lvl="0"/>
                <a:r>
                  <a:rPr dirty="0"/>
                  <a:t>Algorithm must be ‘tuned’ to ensure sample efficiency</a:t>
                </a:r>
              </a:p>
              <a:p>
                <a:pPr lvl="0"/>
                <a:r>
                  <a:rPr dirty="0"/>
                  <a:t>Tuning finds a good dispersion parameter value for the state sampling distribution</a:t>
                </a:r>
              </a:p>
              <a:p>
                <a:pPr lvl="0"/>
                <a:r>
                  <a:rPr dirty="0"/>
                  <a:t>Dispersion parameter determines the size of the jumps the algorithm makes</a:t>
                </a:r>
              </a:p>
              <a:p>
                <a:pPr lvl="0"/>
                <a:r>
                  <a:rPr dirty="0"/>
                  <a:t>Example, for Normal sampling distribution pick the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dirty="0"/>
                  <a:t> is too small, the chain searches</a:t>
                </a:r>
                <a:r>
                  <a:rPr lang="en-US" dirty="0"/>
                  <a:t> slowly</a:t>
                </a:r>
                <a:endParaRPr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dirty="0"/>
                  <a:t> is too big, chain has are large jumps which slows convergence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0"/>
                <a:ext cx="8229600" cy="3568365"/>
              </a:xfrm>
              <a:blipFill>
                <a:blip r:embed="rId2"/>
                <a:stretch>
                  <a:fillRect l="-963" t="-1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737370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Bayesian analysis is a contrast to frequentist methods</a:t>
            </a:r>
          </a:p>
          <a:p>
            <a:pPr lvl="0"/>
            <a:r>
              <a:rPr dirty="0"/>
              <a:t>The objective of Bayesian analysis is to compute a </a:t>
            </a:r>
            <a:r>
              <a:rPr b="1" dirty="0"/>
              <a:t>posterior distribution</a:t>
            </a:r>
            <a:endParaRPr dirty="0"/>
          </a:p>
          <a:p>
            <a:pPr lvl="0"/>
            <a:r>
              <a:rPr dirty="0"/>
              <a:t>Contrasts with frequentist statistics with objective to compute a </a:t>
            </a:r>
            <a:r>
              <a:rPr b="1" dirty="0"/>
              <a:t>point estimate</a:t>
            </a:r>
            <a:r>
              <a:rPr dirty="0"/>
              <a:t> and </a:t>
            </a:r>
            <a:r>
              <a:rPr b="1" dirty="0"/>
              <a:t>confidence interval</a:t>
            </a:r>
            <a:r>
              <a:rPr dirty="0"/>
              <a:t> from a sample</a:t>
            </a:r>
          </a:p>
          <a:p>
            <a:pPr lvl="0"/>
            <a:r>
              <a:rPr dirty="0"/>
              <a:t>Bayesian models allow expressing </a:t>
            </a:r>
            <a:r>
              <a:rPr b="1" dirty="0"/>
              <a:t>prior information</a:t>
            </a:r>
            <a:r>
              <a:rPr dirty="0"/>
              <a:t> as a </a:t>
            </a:r>
            <a:r>
              <a:rPr b="1" dirty="0"/>
              <a:t>prior distribution</a:t>
            </a:r>
          </a:p>
          <a:p>
            <a:pPr lvl="0"/>
            <a:r>
              <a:rPr dirty="0"/>
              <a:t>The posterior distribution is said to quantify our current </a:t>
            </a:r>
            <a:r>
              <a:rPr b="1" dirty="0"/>
              <a:t>belief</a:t>
            </a:r>
          </a:p>
          <a:p>
            <a:pPr lvl="1"/>
            <a:r>
              <a:rPr dirty="0"/>
              <a:t>Belief </a:t>
            </a:r>
            <a:r>
              <a:rPr lang="en-US" dirty="0"/>
              <a:t>is expressed by a </a:t>
            </a:r>
            <a:r>
              <a:rPr b="1" dirty="0"/>
              <a:t>posterior distribution</a:t>
            </a:r>
          </a:p>
          <a:p>
            <a:pPr lvl="1"/>
            <a:r>
              <a:rPr dirty="0"/>
              <a:t>We update beliefs based on additional data or evidence</a:t>
            </a:r>
          </a:p>
          <a:p>
            <a:pPr lvl="1"/>
            <a:r>
              <a:rPr dirty="0"/>
              <a:t>A critical difference with frequentist models which must be computed from a complete sample</a:t>
            </a:r>
          </a:p>
          <a:p>
            <a:pPr lvl="0"/>
            <a:r>
              <a:rPr dirty="0"/>
              <a:t>Inference </a:t>
            </a:r>
            <a:r>
              <a:rPr lang="en-US" dirty="0"/>
              <a:t>is </a:t>
            </a:r>
            <a:r>
              <a:rPr dirty="0"/>
              <a:t>performed on the posterior distribution by finding the maximum a </a:t>
            </a:r>
            <a:r>
              <a:rPr dirty="0" err="1"/>
              <a:t>postiori</a:t>
            </a:r>
            <a:r>
              <a:rPr dirty="0"/>
              <a:t> (MAP) value and a credible interval</a:t>
            </a:r>
          </a:p>
          <a:p>
            <a:pPr lvl="0"/>
            <a:r>
              <a:rPr dirty="0"/>
              <a:t>Predictions are made by simulating from the posterior distribution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M-H algorithm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8" y="1200151"/>
                <a:ext cx="4604085" cy="3167312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dirty="0"/>
                  <a:t>Example;</a:t>
                </a:r>
                <a:r>
                  <a:rPr dirty="0"/>
                  <a:t> find an estimate of the posterior density of a bivariate Normal distribution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𝐶𝑜𝑣𝑎𝑟𝑖𝑎𝑛𝑐𝑒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,.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8" y="1200151"/>
                <a:ext cx="4604085" cy="3167312"/>
              </a:xfrm>
              <a:blipFill>
                <a:blip r:embed="rId2"/>
                <a:stretch>
                  <a:fillRect l="-1987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3"/>
          <p:cNvSpPr txBox="1"/>
          <p:nvPr/>
        </p:nvSpPr>
        <p:spPr>
          <a:xfrm>
            <a:off x="5562600" y="4457159"/>
            <a:ext cx="3457742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Random samples from a bivariate Normal distribution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4CD363-8EB2-0125-0F0B-3428770AB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232" y="959332"/>
            <a:ext cx="3598110" cy="350839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M-H algorithm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And, the marginal distributions of the variables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858253" y="3719763"/>
            <a:ext cx="7427494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Marginal distributions of bivariate Normal samples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78135C-486F-89CF-E44B-434546F3F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1816194"/>
            <a:ext cx="7676148" cy="186838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M-H algorithm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00151"/>
            <a:ext cx="4780547" cy="3394472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Now, we are ready to sample these data using the M-H MCMC algorithm</a:t>
            </a:r>
          </a:p>
          <a:p>
            <a:pPr marL="0" lvl="0" indent="0">
              <a:buNone/>
            </a:pPr>
            <a:r>
              <a:rPr dirty="0"/>
              <a:t>The algorithm is</a:t>
            </a:r>
          </a:p>
          <a:p>
            <a:pPr marL="342900" lvl="0" indent="-342900">
              <a:buAutoNum type="arabicPeriod"/>
            </a:pPr>
            <a:r>
              <a:rPr dirty="0"/>
              <a:t>Compute the bi-variate Normal likelihood</a:t>
            </a:r>
            <a:endParaRPr lang="en-US" dirty="0"/>
          </a:p>
          <a:p>
            <a:pPr>
              <a:buFont typeface="Arial"/>
              <a:buAutoNum type="arabicPeriod"/>
            </a:pPr>
            <a:r>
              <a:rPr lang="en-US" dirty="0"/>
              <a:t>Initialize hyperparameters statistics</a:t>
            </a:r>
            <a:endParaRPr dirty="0"/>
          </a:p>
          <a:p>
            <a:pPr marL="342900" lvl="0" indent="-342900">
              <a:buAutoNum type="arabicPeriod"/>
            </a:pPr>
            <a:r>
              <a:rPr dirty="0"/>
              <a:t>Initialize the chain</a:t>
            </a:r>
          </a:p>
          <a:p>
            <a:pPr marL="342900" lvl="0" indent="-342900">
              <a:buAutoNum type="arabicPeriod"/>
            </a:pPr>
            <a:r>
              <a:rPr lang="en-US" dirty="0"/>
              <a:t>Repetitively s</a:t>
            </a:r>
            <a:r>
              <a:rPr dirty="0"/>
              <a:t>ample the likelihood of the data using the M-H algorithm.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5979695" y="4429521"/>
            <a:ext cx="3112168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MCMC samples from bivariate Normal distribution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7571AB-9F92-2087-C326-9EB75D37D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750" y="1024857"/>
            <a:ext cx="3526113" cy="344303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EE09253-D228-691B-37BA-94E33C28D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142" y="970390"/>
            <a:ext cx="3631912" cy="35133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M-H algorithm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121" y="1112869"/>
            <a:ext cx="4961021" cy="853904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A p</a:t>
            </a:r>
            <a:r>
              <a:rPr dirty="0"/>
              <a:t>lot the first 500 samples</a:t>
            </a:r>
            <a:r>
              <a:rPr lang="en-US" dirty="0"/>
              <a:t> from the M-H algorithm</a:t>
            </a:r>
            <a:endParaRPr dirty="0"/>
          </a:p>
        </p:txBody>
      </p:sp>
      <p:sp>
        <p:nvSpPr>
          <p:cNvPr id="5" name="TextBox 3"/>
          <p:cNvSpPr txBox="1"/>
          <p:nvPr/>
        </p:nvSpPr>
        <p:spPr>
          <a:xfrm>
            <a:off x="5522495" y="4340623"/>
            <a:ext cx="342499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MCMC samples from bivariate Normal distribution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3353380"/>
            <a:ext cx="4900863" cy="918483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Notice the long ‘tail’ on the sampled distribution from the </a:t>
            </a:r>
            <a:r>
              <a:rPr b="1" dirty="0"/>
              <a:t>burn-in period</a:t>
            </a:r>
            <a:r>
              <a:rPr dirty="0"/>
              <a:t>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62B515-8E69-E056-946C-4D33F8646B61}"/>
              </a:ext>
            </a:extLst>
          </p:cNvPr>
          <p:cNvCxnSpPr>
            <a:cxnSpLocks/>
          </p:cNvCxnSpPr>
          <p:nvPr/>
        </p:nvCxnSpPr>
        <p:spPr>
          <a:xfrm flipV="1">
            <a:off x="5057568" y="3324679"/>
            <a:ext cx="2506285" cy="4949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2CE0FBDB-B3AF-F51D-4E42-296A9118C409}"/>
              </a:ext>
            </a:extLst>
          </p:cNvPr>
          <p:cNvSpPr/>
          <p:nvPr/>
        </p:nvSpPr>
        <p:spPr>
          <a:xfrm rot="18798249">
            <a:off x="7691254" y="2265721"/>
            <a:ext cx="907537" cy="203572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1C293E7-5976-D867-2BB2-52087870CFB8}"/>
              </a:ext>
            </a:extLst>
          </p:cNvPr>
          <p:cNvSpPr txBox="1">
            <a:spLocks/>
          </p:cNvSpPr>
          <p:nvPr/>
        </p:nvSpPr>
        <p:spPr>
          <a:xfrm>
            <a:off x="457199" y="2122814"/>
            <a:ext cx="4900863" cy="918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Density of M-H sample begins to resemble the sample distribution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C079813-2BF4-41FB-D238-5F46CE94B9A2}"/>
              </a:ext>
            </a:extLst>
          </p:cNvPr>
          <p:cNvSpPr/>
          <p:nvPr/>
        </p:nvSpPr>
        <p:spPr>
          <a:xfrm rot="13635707">
            <a:off x="6585935" y="999784"/>
            <a:ext cx="895996" cy="260869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44F937-5FCD-F76B-560C-1BAFFA84273B}"/>
              </a:ext>
            </a:extLst>
          </p:cNvPr>
          <p:cNvCxnSpPr>
            <a:cxnSpLocks/>
          </p:cNvCxnSpPr>
          <p:nvPr/>
        </p:nvCxnSpPr>
        <p:spPr>
          <a:xfrm>
            <a:off x="4660231" y="2542278"/>
            <a:ext cx="1408433" cy="902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M-H algorithm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8483"/>
            <a:ext cx="8229600" cy="508000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Marginal distributions of the MCMC samples, less first 500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403895" y="4563766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First 500 MCMC samples from bivariate Normal distribution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6483"/>
            <a:ext cx="8229600" cy="719622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These marginals are similar to the original distribution</a:t>
            </a:r>
            <a:r>
              <a:rPr lang="en-US" dirty="0"/>
              <a:t> but with the ‘tail’ from the burn-in period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6BDC98-EE2B-8346-7B75-B543FC365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94" y="2363286"/>
            <a:ext cx="8332471" cy="205230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Convergence and sampling efficiency of MCMC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55404"/>
                <a:ext cx="8229600" cy="3982117"/>
              </a:xfrm>
            </p:spPr>
            <p:txBody>
              <a:bodyPr>
                <a:normAutofit fontScale="70000" lnSpcReduction="20000"/>
              </a:bodyPr>
              <a:lstStyle/>
              <a:p>
                <a:pPr marL="0" lvl="0" indent="0">
                  <a:buNone/>
                </a:pPr>
                <a:r>
                  <a:rPr sz="2600" dirty="0"/>
                  <a:t>How can we understand the </a:t>
                </a:r>
                <a:r>
                  <a:rPr lang="en-US" sz="2600" dirty="0"/>
                  <a:t>c</a:t>
                </a:r>
                <a:r>
                  <a:rPr sz="2600" dirty="0"/>
                  <a:t>onvergence properties of the M-H MCMC sampler</a:t>
                </a:r>
                <a:r>
                  <a:rPr lang="en-US" sz="2600" dirty="0"/>
                  <a:t>?</a:t>
                </a:r>
                <a:endParaRPr sz="2600" dirty="0"/>
              </a:p>
              <a:p>
                <a:pPr lvl="0"/>
                <a:r>
                  <a:rPr sz="2600" dirty="0"/>
                  <a:t>MCMC sampling generally convergences to the underlying distribution, but can be slow</a:t>
                </a:r>
              </a:p>
              <a:p>
                <a:pPr lvl="0"/>
                <a:r>
                  <a:rPr sz="2600" dirty="0"/>
                  <a:t>In some pathological cases, convergence may not occur at all</a:t>
                </a:r>
              </a:p>
              <a:p>
                <a:pPr lvl="0"/>
                <a:r>
                  <a:rPr sz="2600" dirty="0"/>
                  <a:t>The </a:t>
                </a:r>
                <a:r>
                  <a:rPr sz="2600" b="1" dirty="0"/>
                  <a:t>acceptance rate</a:t>
                </a:r>
                <a:r>
                  <a:rPr sz="2600" dirty="0"/>
                  <a:t> and </a:t>
                </a:r>
                <a:r>
                  <a:rPr sz="2600" b="1" dirty="0"/>
                  <a:t>rejection rate</a:t>
                </a:r>
                <a:r>
                  <a:rPr sz="2600" dirty="0"/>
                  <a:t> are key convergence statistics for the M-H algorithm</a:t>
                </a:r>
              </a:p>
              <a:p>
                <a:pPr lvl="1"/>
                <a:r>
                  <a:rPr sz="2600" dirty="0"/>
                  <a:t>Low acceptance or high rejection rate are signs of poor convergence</a:t>
                </a:r>
              </a:p>
              <a:p>
                <a:pPr lvl="1"/>
                <a:r>
                  <a:rPr sz="2600" dirty="0"/>
                  <a:t>Too few rejections, indicate that the algorithm is not exploring the parameter space sufficiently</a:t>
                </a:r>
              </a:p>
              <a:p>
                <a:pPr lvl="1"/>
                <a:r>
                  <a:rPr sz="2600" dirty="0"/>
                  <a:t>Trade-off between these statistics is controlled by the dispersion of the sampling distribution</a:t>
                </a:r>
              </a:p>
              <a:p>
                <a:pPr lvl="1"/>
                <a:r>
                  <a:rPr sz="2600" dirty="0"/>
                  <a:t>Unfortunately, there are few useful rules of thumb one can use</a:t>
                </a:r>
              </a:p>
              <a:p>
                <a:r>
                  <a:rPr sz="2600" dirty="0"/>
                  <a:t>For our example these statistics are fairly good: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𝐴𝑐𝑐𝑒𝑝𝑡𝑎𝑛𝑐𝑒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0</m:t>
                      </m:r>
                      <m:r>
                        <a:rPr>
                          <a:latin typeface="Cambria Math" panose="02040503050406030204" pitchFamily="18" charset="0"/>
                        </a:rPr>
                        <m:t>.</m:t>
                      </m:r>
                      <m:r>
                        <a:rPr>
                          <a:latin typeface="Cambria Math" panose="02040503050406030204" pitchFamily="18" charset="0"/>
                        </a:rPr>
                        <m:t>81</m:t>
                      </m:r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𝑅𝑒𝑗𝑒𝑐𝑡𝑖𝑜𝑛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0</m:t>
                      </m:r>
                      <m:r>
                        <a:rPr>
                          <a:latin typeface="Cambria Math" panose="02040503050406030204" pitchFamily="18" charset="0"/>
                        </a:rPr>
                        <m:t>.</m:t>
                      </m:r>
                      <m:r>
                        <a:rPr>
                          <a:latin typeface="Cambria Math" panose="02040503050406030204" pitchFamily="18" charset="0"/>
                        </a:rPr>
                        <m:t>19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55404"/>
                <a:ext cx="8229600" cy="3982117"/>
              </a:xfrm>
              <a:blipFill>
                <a:blip r:embed="rId2"/>
                <a:stretch>
                  <a:fillRect l="-593" t="-2144" r="-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Evaluation of MCMC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3284621" cy="3394472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b="1" dirty="0"/>
              <a:t>Trace</a:t>
            </a:r>
            <a:r>
              <a:rPr dirty="0"/>
              <a:t> </a:t>
            </a:r>
            <a:r>
              <a:rPr b="1" dirty="0"/>
              <a:t>plot</a:t>
            </a:r>
            <a:r>
              <a:rPr dirty="0"/>
              <a:t> of the samples displays the sample value of the parameter with sample number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 traces show sampling around the highest density values of the parameters, indicating good convergence</a:t>
            </a:r>
          </a:p>
          <a:p>
            <a:pPr marL="0" lvl="0" indent="0">
              <a:buNone/>
            </a:pPr>
            <a:endParaRPr dirty="0"/>
          </a:p>
        </p:txBody>
      </p:sp>
      <p:sp>
        <p:nvSpPr>
          <p:cNvPr id="5" name="TextBox 3"/>
          <p:cNvSpPr txBox="1"/>
          <p:nvPr/>
        </p:nvSpPr>
        <p:spPr>
          <a:xfrm>
            <a:off x="3883123" y="4243436"/>
            <a:ext cx="5260877" cy="435046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Trace plots for two variables from the M-H algorithm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4803F4-784D-4FA2-EF71-B93974E53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737" y="1572293"/>
            <a:ext cx="5402179" cy="267114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5197317" cy="631704"/>
          </a:xfrm>
        </p:spPr>
        <p:txBody>
          <a:bodyPr>
            <a:normAutofit/>
          </a:bodyPr>
          <a:lstStyle/>
          <a:p>
            <a:pPr marL="0" lvl="0" indent="0" algn="ctr">
              <a:buNone/>
            </a:pPr>
            <a:r>
              <a:rPr sz="3200" b="0" dirty="0"/>
              <a:t>Evaluation of MCMC sampling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7"/>
            <a:ext cx="4697063" cy="3799106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sz="2600" dirty="0"/>
              <a:t>An autocorrelation plot shows how a sample value is related to the previous samples</a:t>
            </a: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Notice that the autocorrelation dies off fairly quickly with lag</a:t>
            </a:r>
            <a:endParaRPr sz="2600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sz="2600" dirty="0"/>
              <a:t>The autocorrelation of the Markov chain </a:t>
            </a:r>
            <a:r>
              <a:rPr lang="en-US" sz="2600" dirty="0"/>
              <a:t>shows the dependency of the samples </a:t>
            </a:r>
          </a:p>
          <a:p>
            <a:pPr marL="800100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Low autocorrelation indicates good sampling efficiency</a:t>
            </a:r>
          </a:p>
          <a:p>
            <a:pPr marL="800100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High autocorrelation indicates poor sampling efficiency</a:t>
            </a:r>
          </a:p>
          <a:p>
            <a:pPr lvl="0"/>
            <a:endParaRPr sz="2000" dirty="0"/>
          </a:p>
        </p:txBody>
      </p:sp>
      <p:sp>
        <p:nvSpPr>
          <p:cNvPr id="5" name="TextBox 3"/>
          <p:cNvSpPr txBox="1"/>
          <p:nvPr/>
        </p:nvSpPr>
        <p:spPr>
          <a:xfrm>
            <a:off x="5895328" y="4453624"/>
            <a:ext cx="3086302" cy="373539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Autocorrelation of Markov chain for the two parameters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EE32D2-154D-E0BC-5414-A80D5EA2D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51" y="171837"/>
            <a:ext cx="3031879" cy="20547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219444-8655-DF90-7A0E-61AC8DD83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751" y="2265004"/>
            <a:ext cx="3001528" cy="228366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Evaluation of MCMC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lvl="0" indent="0">
                  <a:buNone/>
                </a:pPr>
                <a:r>
                  <a:rPr dirty="0"/>
                  <a:t>We can relate sampling efficiency to the autocorrelation of the samples</a:t>
                </a:r>
              </a:p>
              <a:p>
                <a:pPr lvl="0"/>
                <a:r>
                  <a:rPr dirty="0"/>
                  <a:t>Intuitively, uncorrelated samples provide maximum information on the distribution sampled</a:t>
                </a:r>
              </a:p>
              <a:p>
                <a:pPr lvl="1"/>
                <a:r>
                  <a:rPr dirty="0"/>
                  <a:t>With significant autocorrelation, the new information gathered per-sample is reduced</a:t>
                </a:r>
              </a:p>
              <a:p>
                <a:pPr lvl="0"/>
                <a:r>
                  <a:rPr b="1" dirty="0"/>
                  <a:t>Effective sample size or ESS</a:t>
                </a:r>
                <a:r>
                  <a:rPr dirty="0"/>
                  <a:t>.is the ratio between the number of samples adjusted for the autocorrelation and the hypothetical number of uncorrelated samples, N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𝐸𝑆𝑆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sup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nary>
                          <m:r>
                            <a:rPr>
                              <a:latin typeface="Cambria Math" panose="02040503050406030204" pitchFamily="18" charset="0"/>
                            </a:rPr>
                            <m:t>𝐶𝐹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ESS close to N indicates low autocorrelation and high sample efficiency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1975" b="-2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E807E-0819-CCEE-8A0F-8D0A1802A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04D4D26-9F32-73D0-B340-342CB5EE0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142" y="970390"/>
            <a:ext cx="3631912" cy="35133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AD7520-C377-AE41-29EF-1F44BDB3A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Other MCMC Sampling Algorithms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D94A2-A89F-1FFB-979B-EF880368C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21" y="1112869"/>
            <a:ext cx="4961021" cy="853904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Why do we need other sampling algorithms when we have M-H?</a:t>
            </a:r>
            <a:endParaRPr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4604F835-8DFF-5BCB-9AC0-FE4CD3ACE3E6}"/>
              </a:ext>
            </a:extLst>
          </p:cNvPr>
          <p:cNvSpPr txBox="1"/>
          <p:nvPr/>
        </p:nvSpPr>
        <p:spPr>
          <a:xfrm>
            <a:off x="5522495" y="4340623"/>
            <a:ext cx="342499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MCMC samples from bivariate Normal distribution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AD8AEF-ADF8-0CAD-A801-0FC849EFF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21" y="2227535"/>
            <a:ext cx="4900863" cy="25770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M-H algorithm uses a random walk with an acceptance criteria to integrate over density</a:t>
            </a:r>
          </a:p>
          <a:p>
            <a:r>
              <a:rPr lang="en-US" dirty="0"/>
              <a:t>The M-H algorithm has a tendency to wander and over-sample low density regions</a:t>
            </a:r>
          </a:p>
          <a:p>
            <a:r>
              <a:rPr lang="en-US" dirty="0"/>
              <a:t>Most samples are in the high density region if algorithm properly tuned</a:t>
            </a:r>
          </a:p>
          <a:p>
            <a:pPr marL="0" lvl="0" indent="0">
              <a:buNone/>
            </a:pPr>
            <a:endParaRPr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E82B4F0-088F-57A3-1890-BBFFFF1F2150}"/>
              </a:ext>
            </a:extLst>
          </p:cNvPr>
          <p:cNvCxnSpPr>
            <a:cxnSpLocks/>
          </p:cNvCxnSpPr>
          <p:nvPr/>
        </p:nvCxnSpPr>
        <p:spPr>
          <a:xfrm flipV="1">
            <a:off x="5109411" y="2061411"/>
            <a:ext cx="1167063" cy="13548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A5CDE50-978C-56E2-6FA6-D78AD4701999}"/>
              </a:ext>
            </a:extLst>
          </p:cNvPr>
          <p:cNvSpPr txBox="1">
            <a:spLocks/>
          </p:cNvSpPr>
          <p:nvPr/>
        </p:nvSpPr>
        <p:spPr>
          <a:xfrm>
            <a:off x="549063" y="3518928"/>
            <a:ext cx="4900863" cy="918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DD6BD22-EBC8-AD85-5BCD-9C47915896F7}"/>
              </a:ext>
            </a:extLst>
          </p:cNvPr>
          <p:cNvSpPr/>
          <p:nvPr/>
        </p:nvSpPr>
        <p:spPr>
          <a:xfrm rot="13635707">
            <a:off x="6585935" y="999784"/>
            <a:ext cx="895996" cy="260869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B21BEC-D45E-19A2-E27C-921E5C91D37B}"/>
              </a:ext>
            </a:extLst>
          </p:cNvPr>
          <p:cNvCxnSpPr>
            <a:cxnSpLocks/>
          </p:cNvCxnSpPr>
          <p:nvPr/>
        </p:nvCxnSpPr>
        <p:spPr>
          <a:xfrm flipV="1">
            <a:off x="5109411" y="3254627"/>
            <a:ext cx="1126957" cy="918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602FACF-4E03-33A8-019D-F17E6EFD5526}"/>
              </a:ext>
            </a:extLst>
          </p:cNvPr>
          <p:cNvCxnSpPr>
            <a:cxnSpLocks/>
          </p:cNvCxnSpPr>
          <p:nvPr/>
        </p:nvCxnSpPr>
        <p:spPr>
          <a:xfrm flipV="1">
            <a:off x="5077326" y="2878670"/>
            <a:ext cx="2105527" cy="5375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495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0"/>
                <a:ext cx="8229600" cy="3796965"/>
              </a:xfrm>
            </p:spPr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Two functions must be defined to compute the posterior distribution</a:t>
                </a:r>
              </a:p>
              <a:p>
                <a:pPr lvl="0"/>
                <a:r>
                  <a:rPr dirty="0"/>
                  <a:t>The </a:t>
                </a:r>
                <a:r>
                  <a:rPr b="1" dirty="0"/>
                  <a:t>likelihood</a:t>
                </a:r>
                <a:r>
                  <a:rPr dirty="0"/>
                  <a:t> for the </a:t>
                </a:r>
                <a:r>
                  <a:rPr lang="en-US" dirty="0"/>
                  <a:t>distribution of the model parameters</a:t>
                </a:r>
                <a:endParaRPr dirty="0"/>
              </a:p>
              <a:p>
                <a:pPr lvl="1"/>
                <a:r>
                  <a:rPr dirty="0"/>
                  <a:t>The likelihood function includes the parameters for the model</a:t>
                </a:r>
              </a:p>
              <a:p>
                <a:pPr lvl="1"/>
                <a:r>
                  <a:rPr dirty="0"/>
                  <a:t>Example; for Binomial likelihood is the probability of success</a:t>
                </a:r>
              </a:p>
              <a:p>
                <a:pPr lvl="1"/>
                <a:r>
                  <a:rPr dirty="0"/>
                  <a:t>Example; for Normal likelihood is the mean,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dirty="0"/>
                  <a:t> and variance.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dirty="0"/>
              </a:p>
              <a:p>
                <a:pPr lvl="0"/>
                <a:r>
                  <a:rPr dirty="0"/>
                  <a:t>The </a:t>
                </a:r>
                <a:r>
                  <a:rPr b="1" dirty="0"/>
                  <a:t>prior distribution</a:t>
                </a:r>
                <a:r>
                  <a:rPr dirty="0"/>
                  <a:t> encodes the information we have in advance about the model parameters</a:t>
                </a:r>
              </a:p>
              <a:p>
                <a:pPr lvl="1"/>
                <a:r>
                  <a:rPr dirty="0"/>
                  <a:t>Simple cases use a </a:t>
                </a:r>
                <a:r>
                  <a:rPr b="1" dirty="0"/>
                  <a:t>conjugate distribution</a:t>
                </a:r>
                <a:r>
                  <a:rPr dirty="0"/>
                  <a:t> of the likelihood</a:t>
                </a:r>
              </a:p>
              <a:p>
                <a:pPr lvl="1"/>
                <a:r>
                  <a:rPr dirty="0"/>
                  <a:t>The posterior distribution is in the conjugate family</a:t>
                </a:r>
              </a:p>
              <a:p>
                <a:pPr lvl="1"/>
                <a:r>
                  <a:rPr dirty="0"/>
                  <a:t>Example, for binomial likelihood, the conjugate is the Beta</a:t>
                </a:r>
                <a14:m>
                  <m:oMath xmlns:m="http://schemas.openxmlformats.org/officeDocument/2006/math"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dirty="0"/>
              </a:p>
              <a:p>
                <a:pPr lvl="1"/>
                <a:r>
                  <a:rPr dirty="0"/>
                  <a:t>Example, for Normal likelihood, the normal distribution is the conjugate for the mean,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0"/>
                <a:ext cx="8229600" cy="3796965"/>
              </a:xfrm>
              <a:blipFill>
                <a:blip r:embed="rId2"/>
                <a:stretch>
                  <a:fillRect l="-963" t="-2729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Other MCMC Sampling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A number of other powerful MCMC sampling algorithms have been developed</a:t>
            </a:r>
          </a:p>
          <a:p>
            <a:pPr lvl="0"/>
            <a:r>
              <a:rPr dirty="0"/>
              <a:t>The M-H can suffer from slow convergence for several reasons</a:t>
            </a:r>
          </a:p>
          <a:p>
            <a:pPr lvl="1"/>
            <a:r>
              <a:rPr dirty="0"/>
              <a:t>Generally has fairly high serial correlation and low ESS</a:t>
            </a:r>
          </a:p>
          <a:p>
            <a:pPr lvl="1"/>
            <a:r>
              <a:rPr dirty="0"/>
              <a:t>Must ‘tune’ the </a:t>
            </a:r>
            <a:r>
              <a:rPr lang="en-US" dirty="0"/>
              <a:t>acceptance</a:t>
            </a:r>
            <a:r>
              <a:rPr dirty="0"/>
              <a:t> probability distribution</a:t>
            </a:r>
          </a:p>
          <a:p>
            <a:pPr lvl="0"/>
            <a:r>
              <a:rPr dirty="0"/>
              <a:t>As a result of these limitations, other MCMC sampling methods have been proposed in a quest to improve sample efficiency including:</a:t>
            </a:r>
          </a:p>
          <a:p>
            <a:pPr lvl="1"/>
            <a:r>
              <a:rPr dirty="0"/>
              <a:t>Gibbs sampling</a:t>
            </a:r>
          </a:p>
          <a:p>
            <a:pPr lvl="1"/>
            <a:r>
              <a:rPr dirty="0"/>
              <a:t>No U</a:t>
            </a:r>
            <a:r>
              <a:rPr lang="en-US" dirty="0"/>
              <a:t>-</a:t>
            </a:r>
            <a:r>
              <a:rPr dirty="0"/>
              <a:t>turn sampling (NUTS)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Gibbs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660488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b="1" dirty="0">
                <a:hlinkClick r:id="rId2"/>
              </a:rPr>
              <a:t>Gibbs sampler</a:t>
            </a:r>
            <a:r>
              <a:rPr b="1" dirty="0"/>
              <a:t> </a:t>
            </a:r>
            <a:r>
              <a:rPr dirty="0"/>
              <a:t>is an improved MCMC sampler which speeds convergence</a:t>
            </a:r>
          </a:p>
          <a:p>
            <a:pPr lvl="0"/>
            <a:r>
              <a:rPr dirty="0"/>
              <a:t>Named for the 19th Century physicist Josiah Willard Gibbs; inspired by statistical mechanics</a:t>
            </a:r>
          </a:p>
          <a:p>
            <a:r>
              <a:rPr dirty="0"/>
              <a:t>Gibbs sampler </a:t>
            </a:r>
            <a:r>
              <a:rPr lang="en-US" b="1" dirty="0"/>
              <a:t>round-robin </a:t>
            </a:r>
            <a:r>
              <a:rPr b="1" dirty="0"/>
              <a:t>samples </a:t>
            </a:r>
            <a:r>
              <a:rPr dirty="0"/>
              <a:t>each dimension of the parameter space </a:t>
            </a:r>
            <a:endParaRPr lang="en-US" dirty="0"/>
          </a:p>
          <a:p>
            <a:r>
              <a:rPr lang="en-US" dirty="0"/>
              <a:t>Update along each dimension approximately orthogonal to the preceding sampled dimension</a:t>
            </a:r>
          </a:p>
          <a:p>
            <a:pPr lvl="0"/>
            <a:r>
              <a:rPr dirty="0"/>
              <a:t>M-H algorithm attempts jumps across all dimensions of the parameter space</a:t>
            </a:r>
          </a:p>
          <a:p>
            <a:pPr lvl="0"/>
            <a:r>
              <a:rPr dirty="0"/>
              <a:t>Compared to M-H, Gibbs sampling reduces serial correlation through round-robin sampling</a:t>
            </a:r>
          </a:p>
          <a:p>
            <a:pPr lvl="0"/>
            <a:r>
              <a:rPr dirty="0"/>
              <a:t>There are no tuning parameters since sampling is based on the marginals of the likelihood.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Gibbs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lvl="0" indent="0">
                  <a:buNone/>
                </a:pPr>
                <a:r>
                  <a:t>The basic Gibbs sampler algorithm has the following steps:</a:t>
                </a:r>
              </a:p>
              <a:p>
                <a:pPr marL="342900" lvl="0" indent="-342900">
                  <a:buAutoNum type="arabicPeriod"/>
                </a:pPr>
                <a:r>
                  <a:t>For an N dimensional parameter space,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t>, find a random starting point</a:t>
                </a:r>
              </a:p>
              <a:p>
                <a:pPr marL="342900" lvl="0" indent="-342900">
                  <a:buAutoNum type="arabicPeriod"/>
                </a:pPr>
                <a:r>
                  <a:t>In order,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{1,2,3,…,</m:t>
                    </m:r>
                    <m:r>
                      <a:rPr>
                        <a:latin typeface="Cambria Math" panose="02040503050406030204" pitchFamily="18" charset="0"/>
                      </a:rPr>
                      <m:t>𝑁</m:t>
                    </m:r>
                    <m:r>
                      <a:rPr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t>, assign the next dimension to sample, starting with dimension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t>; actual order not important</a:t>
                </a:r>
              </a:p>
              <a:p>
                <a:pPr marL="342900" lvl="0" indent="-342900">
                  <a:buAutoNum type="arabicPeriod"/>
                </a:pPr>
                <a:r>
                  <a:t>Sample the marginal distribution of the parameter given the observations,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t>, and other parameter values: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/>
              </a:p>
              <a:p>
                <a:pPr marL="342900" lvl="0" indent="-342900">
                  <a:buAutoNum type="arabicPeriod"/>
                </a:pPr>
                <a:r>
                  <a:t>Repeat steps 2 and 3 until convergence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85" t="-2513" r="-74" b="-2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84358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Hamiltonian MCMC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62264"/>
            <a:ext cx="8229600" cy="4186990"/>
          </a:xfrm>
        </p:spPr>
        <p:txBody>
          <a:bodyPr>
            <a:normAutofit fontScale="77500" lnSpcReduction="20000"/>
          </a:bodyPr>
          <a:lstStyle/>
          <a:p>
            <a:pPr marL="0" lvl="0" indent="0">
              <a:buNone/>
            </a:pPr>
            <a:r>
              <a:rPr dirty="0"/>
              <a:t>The </a:t>
            </a:r>
            <a:r>
              <a:rPr b="1" dirty="0">
                <a:hlinkClick r:id="rId2"/>
              </a:rPr>
              <a:t>Hamiltonian sampler </a:t>
            </a:r>
            <a:r>
              <a:rPr dirty="0"/>
              <a:t>was proposed in 1987 (Duane, et.al.) and uses a simple idea from classical mechanics</a:t>
            </a:r>
          </a:p>
          <a:p>
            <a:pPr lvl="0"/>
            <a:r>
              <a:rPr dirty="0"/>
              <a:t>Attempt to improve convergence of Metropolis-Hastings algorithm</a:t>
            </a:r>
          </a:p>
          <a:p>
            <a:pPr lvl="1"/>
            <a:r>
              <a:rPr dirty="0"/>
              <a:t>M-H algorithm is slow converging </a:t>
            </a:r>
            <a:r>
              <a:rPr b="1" dirty="0"/>
              <a:t>random walk</a:t>
            </a:r>
            <a:endParaRPr dirty="0"/>
          </a:p>
          <a:p>
            <a:pPr lvl="1"/>
            <a:r>
              <a:rPr dirty="0"/>
              <a:t>Leads to low ESS</a:t>
            </a:r>
          </a:p>
          <a:p>
            <a:pPr lvl="0"/>
            <a:r>
              <a:rPr dirty="0"/>
              <a:t>Hamiltonian MCMC attempts to create a better sampling path</a:t>
            </a:r>
          </a:p>
          <a:p>
            <a:pPr lvl="1"/>
            <a:r>
              <a:rPr dirty="0"/>
              <a:t>Uses an analogy with classical physics</a:t>
            </a:r>
          </a:p>
          <a:p>
            <a:pPr lvl="1"/>
            <a:r>
              <a:rPr dirty="0"/>
              <a:t>Constrains the search to favor high-density parts of the posterior distribution</a:t>
            </a:r>
          </a:p>
          <a:p>
            <a:pPr lvl="0"/>
            <a:r>
              <a:rPr dirty="0"/>
              <a:t>Imagine that the posterior density is like a hilly landscape</a:t>
            </a:r>
          </a:p>
          <a:p>
            <a:pPr lvl="1"/>
            <a:r>
              <a:rPr dirty="0"/>
              <a:t>We want to sample around the high spots, the maximum density points</a:t>
            </a:r>
          </a:p>
          <a:p>
            <a:pPr lvl="1"/>
            <a:r>
              <a:rPr dirty="0"/>
              <a:t>We call density </a:t>
            </a:r>
            <a:r>
              <a:rPr b="1" dirty="0"/>
              <a:t>potential</a:t>
            </a:r>
          </a:p>
          <a:p>
            <a:pPr lvl="0"/>
            <a:r>
              <a:rPr lang="en-US" dirty="0"/>
              <a:t>Imagin we</a:t>
            </a:r>
            <a:r>
              <a:rPr dirty="0"/>
              <a:t> </a:t>
            </a:r>
            <a:r>
              <a:t>roll a </a:t>
            </a:r>
            <a:r>
              <a:rPr dirty="0"/>
              <a:t>ball around the landscape to the highest potential energy points</a:t>
            </a:r>
          </a:p>
          <a:p>
            <a:pPr lvl="1"/>
            <a:r>
              <a:rPr dirty="0"/>
              <a:t>Ball has </a:t>
            </a:r>
            <a:r>
              <a:rPr lang="en-US" b="1" dirty="0"/>
              <a:t>potential energy</a:t>
            </a:r>
            <a:r>
              <a:rPr b="1" dirty="0"/>
              <a:t> </a:t>
            </a:r>
            <a:r>
              <a:rPr dirty="0"/>
              <a:t>and </a:t>
            </a:r>
            <a:r>
              <a:rPr lang="en-US" b="1" dirty="0"/>
              <a:t>kinetic energy</a:t>
            </a:r>
            <a:r>
              <a:rPr b="1" dirty="0"/>
              <a:t> </a:t>
            </a:r>
            <a:r>
              <a:rPr lang="en-US" dirty="0"/>
              <a:t>with the total energy conserved</a:t>
            </a:r>
          </a:p>
          <a:p>
            <a:pPr lvl="1"/>
            <a:r>
              <a:rPr lang="en-US" dirty="0"/>
              <a:t>H</a:t>
            </a:r>
            <a:r>
              <a:rPr dirty="0"/>
              <a:t>igh density </a:t>
            </a:r>
            <a:r>
              <a:rPr lang="en-US" dirty="0"/>
              <a:t>regions have a </a:t>
            </a:r>
            <a:r>
              <a:rPr dirty="0"/>
              <a:t>‘field of attraction’</a:t>
            </a:r>
            <a:r>
              <a:rPr lang="en-US" dirty="0"/>
              <a:t> with high potential energy </a:t>
            </a:r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lvl="0" indent="0">
                  <a:buNone/>
                </a:pPr>
                <a:r>
                  <a:rPr dirty="0"/>
                  <a:t>The Hamiltonian sampler uses a simple idea from classical mechanics</a:t>
                </a:r>
              </a:p>
              <a:p>
                <a:pPr lvl="0"/>
                <a:r>
                  <a:rPr dirty="0"/>
                  <a:t>We can relate position to the density we want to sample</a:t>
                </a:r>
              </a:p>
              <a:p>
                <a:pPr lvl="0"/>
                <a:r>
                  <a:rPr dirty="0"/>
                  <a:t>The </a:t>
                </a:r>
                <a:r>
                  <a:rPr b="1" dirty="0"/>
                  <a:t>Boltzmann distribution</a:t>
                </a:r>
                <a:r>
                  <a:rPr dirty="0"/>
                  <a:t> of the Hamiltonian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𝙷</m:t>
                              </m:r>
                              <m:d>
                                <m:d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num>
                            <m:den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𝑘𝑇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𝑍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normalization or </a:t>
                </a:r>
                <a:r>
                  <a:rPr b="1" dirty="0"/>
                  <a:t>partition coefficient</a:t>
                </a:r>
                <a:endParaRPr dirty="0"/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𝑘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scale parameter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𝑇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temperature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257" b="-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96389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Hamiltonian MCMC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06642"/>
                <a:ext cx="8229600" cy="3785937"/>
              </a:xfrm>
            </p:spPr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The Hamiltonian sampler uses a simple idea from classical mechanics</a:t>
                </a:r>
              </a:p>
              <a:p>
                <a:pPr lvl="0"/>
                <a:r>
                  <a:rPr dirty="0"/>
                  <a:t>Ball has </a:t>
                </a:r>
                <a:r>
                  <a:rPr b="1" dirty="0"/>
                  <a:t>potential energy</a:t>
                </a:r>
                <a:r>
                  <a:rPr dirty="0"/>
                  <a:t> and </a:t>
                </a:r>
                <a:r>
                  <a:rPr b="1" dirty="0"/>
                  <a:t>kinetic energy</a:t>
                </a:r>
              </a:p>
              <a:p>
                <a:pPr lvl="1"/>
                <a:r>
                  <a:rPr b="1" dirty="0"/>
                  <a:t>Potential energy</a:t>
                </a:r>
                <a:r>
                  <a:rPr dirty="0"/>
                  <a:t> determined by probability density</a:t>
                </a:r>
              </a:p>
              <a:p>
                <a:pPr lvl="1"/>
                <a:r>
                  <a:rPr b="1" dirty="0"/>
                  <a:t>Kinetic energy</a:t>
                </a:r>
                <a:r>
                  <a:rPr dirty="0"/>
                  <a:t> determined by rate of change of position, </a:t>
                </a:r>
                <a:r>
                  <a:rPr b="1" dirty="0"/>
                  <a:t>velocity</a:t>
                </a:r>
              </a:p>
              <a:p>
                <a:pPr lvl="0"/>
                <a:r>
                  <a:rPr b="1" dirty="0"/>
                  <a:t>Hamiltonian</a:t>
                </a:r>
                <a:r>
                  <a:rPr dirty="0"/>
                  <a:t> arise from the principle of </a:t>
                </a:r>
                <a:r>
                  <a:rPr b="1" dirty="0"/>
                  <a:t>conservation of energy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𝙷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𝙺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𝚅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b="1" dirty="0"/>
              </a:p>
              <a:p>
                <a:pPr lvl="0"/>
                <a:r>
                  <a:rPr dirty="0"/>
                  <a:t>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momentum vector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𝑞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position vector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𝙺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kinetic energy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𝚅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potential energy</a:t>
                </a:r>
              </a:p>
              <a:p>
                <a:pPr lvl="0"/>
                <a:r>
                  <a:rPr dirty="0"/>
                  <a:t>The Hamiltonian,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𝙷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dirty="0"/>
                  <a:t>, of the system </a:t>
                </a:r>
                <a:r>
                  <a:rPr b="1" dirty="0"/>
                  <a:t>must remain constant</a:t>
                </a:r>
                <a:r>
                  <a:rPr dirty="0"/>
                  <a:t> over the sample space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06642"/>
                <a:ext cx="8229600" cy="3785937"/>
              </a:xfrm>
              <a:blipFill>
                <a:blip r:embed="rId2"/>
                <a:stretch>
                  <a:fillRect l="-741" t="-2254" b="-2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The Hamiltonian sampler uses a simple idea from classical mechanics</a:t>
                </a:r>
              </a:p>
              <a:p>
                <a:pPr lvl="0"/>
                <a:r>
                  <a:rPr b="1" dirty="0"/>
                  <a:t>Hamiltonian</a:t>
                </a:r>
                <a:r>
                  <a:rPr dirty="0"/>
                  <a:t> arise from the principle of </a:t>
                </a:r>
                <a:r>
                  <a:rPr b="1" dirty="0"/>
                  <a:t>conservation of energy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𝙷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𝙺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𝚅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b="1" dirty="0"/>
              </a:p>
              <a:p>
                <a:pPr lvl="0"/>
                <a:r>
                  <a:rPr dirty="0"/>
                  <a:t>Solve for velocity and momentum as system of coupled differential equations:</a:t>
                </a:r>
              </a:p>
              <a:p>
                <a:pPr lvl="0"/>
                <a:r>
                  <a:rPr dirty="0"/>
                  <a:t>Notice that </a:t>
                </a:r>
                <a:r>
                  <a:rPr b="1" dirty="0"/>
                  <a:t>HMCMC only works for distributions with finite derivatives!</a:t>
                </a:r>
              </a:p>
              <a:p>
                <a:pPr lvl="1"/>
                <a:r>
                  <a:rPr dirty="0"/>
                  <a:t>Works for nearly all continuous distributions</a:t>
                </a:r>
              </a:p>
              <a:p>
                <a:pPr lvl="1"/>
                <a:r>
                  <a:rPr b="1" dirty="0"/>
                  <a:t>Cannot be applied to discrete distributions</a:t>
                </a:r>
              </a:p>
              <a:p>
                <a:pPr lvl="0"/>
                <a:r>
                  <a:rPr lang="en-US" dirty="0"/>
                  <a:t>The foregoing </a:t>
                </a:r>
                <a:r>
                  <a:rPr dirty="0"/>
                  <a:t>is rather intimidating, and we skip the details!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30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lvl="0" indent="0">
                  <a:buNone/>
                </a:pPr>
                <a:r>
                  <a:rPr dirty="0"/>
                  <a:t>Hamiltonian MCMC is an extension of the M-H algorithm with steps:</a:t>
                </a:r>
              </a:p>
              <a:p>
                <a:pPr marL="342900" lvl="0" indent="-342900">
                  <a:buAutoNum type="arabicPeriod"/>
                </a:pPr>
                <a:r>
                  <a:rPr dirty="0"/>
                  <a:t>Sample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r>
                      <a:rPr>
                        <a:latin typeface="Cambria Math" panose="02040503050406030204" pitchFamily="18" charset="0"/>
                      </a:rPr>
                      <m:t>∼</m:t>
                    </m:r>
                    <m:r>
                      <a:rPr>
                        <a:latin typeface="Cambria Math" panose="02040503050406030204" pitchFamily="18" charset="0"/>
                      </a:rPr>
                      <m:t>𝙽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endParaRPr dirty="0"/>
              </a:p>
              <a:p>
                <a:pPr marL="342900" lvl="0" indent="-342900">
                  <a:buAutoNum type="arabicPeriod"/>
                </a:pPr>
                <a:r>
                  <a:rPr dirty="0"/>
                  <a:t>Simulate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dirty="0"/>
                  <a:t> for L time intervals with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dirty="0"/>
                  <a:t> time steps, using the coupled differential equations</a:t>
                </a:r>
              </a:p>
              <a:p>
                <a:pPr marL="342900" lvl="0" indent="-342900">
                  <a:buAutoNum type="arabicPeriod"/>
                </a:pPr>
                <a:r>
                  <a:rPr dirty="0"/>
                  <a:t>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dirty="0"/>
                  <a:t> as the new proposed state</a:t>
                </a:r>
              </a:p>
              <a:p>
                <a:pPr marL="342900" lvl="0" indent="-342900">
                  <a:buAutoNum type="arabicPeriod"/>
                </a:pPr>
                <a:r>
                  <a:rPr dirty="0"/>
                  <a:t>Apply the M-H acceptance criteria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dirty="0"/>
              </a:p>
              <a:p>
                <a:pPr lvl="0"/>
                <a:r>
                  <a:rPr dirty="0"/>
                  <a:t>Must find good hyperparameter values of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dirty="0"/>
                  <a:t> and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dirty="0"/>
                  <a:t> to </a:t>
                </a:r>
                <a:r>
                  <a:rPr b="1" dirty="0"/>
                  <a:t>tune</a:t>
                </a:r>
                <a:r>
                  <a:rPr dirty="0"/>
                  <a:t> the algorithm</a:t>
                </a:r>
              </a:p>
              <a:p>
                <a:pPr lvl="1"/>
                <a:r>
                  <a:rPr dirty="0"/>
                  <a:t>Change too small, search is only local</a:t>
                </a:r>
              </a:p>
              <a:p>
                <a:pPr lvl="1"/>
                <a:r>
                  <a:rPr dirty="0"/>
                  <a:t>Change too large, search makes large jumps</a:t>
                </a:r>
              </a:p>
              <a:p>
                <a:pPr lvl="0"/>
                <a:r>
                  <a:rPr dirty="0"/>
                  <a:t>Hard to find good hyperparameter values,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dirty="0"/>
                  <a:t> and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dirty="0"/>
                  <a:t>, in practice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5" t="-1975" r="-1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No U-Turn Sampler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NUTS represents the state of the art in MCMC samplers: </a:t>
                </a:r>
                <a:r>
                  <a:rPr dirty="0">
                    <a:hlinkClick r:id="rId2"/>
                  </a:rPr>
                  <a:t>Hoffman and Gelman </a:t>
                </a:r>
                <a:r>
                  <a:rPr dirty="0"/>
                  <a:t>2014</a:t>
                </a:r>
              </a:p>
              <a:p>
                <a:pPr lvl="0"/>
                <a:r>
                  <a:rPr dirty="0"/>
                  <a:t>PyMC3 package uses the NUTS MCMC algorithm.</a:t>
                </a:r>
              </a:p>
              <a:p>
                <a:pPr lvl="0"/>
                <a:r>
                  <a:rPr dirty="0"/>
                  <a:t>NUTS improves on HMC</a:t>
                </a:r>
              </a:p>
              <a:p>
                <a:pPr lvl="1"/>
                <a:r>
                  <a:rPr dirty="0"/>
                  <a:t>Run time forward and backward when solving coupled differential equations</a:t>
                </a:r>
              </a:p>
              <a:p>
                <a:pPr lvl="1"/>
                <a:r>
                  <a:rPr dirty="0"/>
                  <a:t>Find equilibrium at the </a:t>
                </a:r>
                <a:r>
                  <a:rPr b="1" dirty="0"/>
                  <a:t>no U-turn point</a:t>
                </a:r>
                <a:endParaRPr dirty="0"/>
              </a:p>
              <a:p>
                <a:pPr lvl="1"/>
                <a:r>
                  <a:rPr dirty="0"/>
                  <a:t>Equilibrium point determines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dirty="0"/>
                  <a:t> and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dirty="0"/>
                  <a:t> automatically</a:t>
                </a:r>
              </a:p>
              <a:p>
                <a:pPr lvl="1"/>
                <a:r>
                  <a:rPr dirty="0"/>
                  <a:t>Eliminates tuning</a:t>
                </a:r>
              </a:p>
              <a:p>
                <a:pPr lvl="0"/>
                <a:r>
                  <a:rPr dirty="0"/>
                  <a:t>Why even discuss other samplers when we have NUTS?</a:t>
                </a:r>
              </a:p>
              <a:p>
                <a:pPr lvl="1"/>
                <a:r>
                  <a:rPr dirty="0"/>
                  <a:t>NUTS works well in many common continuous distribution cases, it is not guaranteed to converge</a:t>
                </a:r>
              </a:p>
              <a:p>
                <a:pPr lvl="1"/>
                <a:r>
                  <a:rPr dirty="0"/>
                  <a:t>In some cases a Gibbs sampler works better</a:t>
                </a:r>
              </a:p>
              <a:p>
                <a:pPr lvl="1"/>
                <a:r>
                  <a:rPr dirty="0"/>
                  <a:t>Use M-H for discrete distributions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67" t="-2334" b="-5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Hamiltonian MCMC is a complex algorithm - some resources for additional details</a:t>
            </a:r>
          </a:p>
          <a:p>
            <a:pPr lvl="0"/>
            <a:r>
              <a:rPr dirty="0">
                <a:hlinkClick r:id="rId2"/>
              </a:rPr>
              <a:t>A Conceptual Introduction to Hamiltonian Monte Carlo, Michael Betancourt</a:t>
            </a:r>
            <a:r>
              <a:rPr dirty="0"/>
              <a:t>, 2017</a:t>
            </a:r>
          </a:p>
          <a:p>
            <a:pPr lvl="0"/>
            <a:r>
              <a:rPr dirty="0">
                <a:hlinkClick r:id="rId3"/>
              </a:rPr>
              <a:t>MCMC </a:t>
            </a:r>
            <a:r>
              <a:rPr lang="en-US" dirty="0">
                <a:hlinkClick r:id="rId3"/>
              </a:rPr>
              <a:t>U</a:t>
            </a:r>
            <a:r>
              <a:rPr dirty="0">
                <a:hlinkClick r:id="rId3"/>
              </a:rPr>
              <a:t>sing Hamiltonian </a:t>
            </a:r>
            <a:r>
              <a:rPr lang="en-US" dirty="0">
                <a:hlinkClick r:id="rId3"/>
              </a:rPr>
              <a:t>D</a:t>
            </a:r>
            <a:r>
              <a:rPr dirty="0">
                <a:hlinkClick r:id="rId3"/>
              </a:rPr>
              <a:t>ynamics, Radford Niel</a:t>
            </a:r>
            <a:r>
              <a:rPr dirty="0"/>
              <a:t>, 2012</a:t>
            </a:r>
          </a:p>
          <a:p>
            <a:pPr lvl="0"/>
            <a:r>
              <a:rPr dirty="0">
                <a:hlinkClick r:id="rId4"/>
              </a:rPr>
              <a:t>Hamiltonian Monte Carlo </a:t>
            </a:r>
            <a:r>
              <a:rPr lang="en-US" dirty="0">
                <a:hlinkClick r:id="rId4"/>
              </a:rPr>
              <a:t>E</a:t>
            </a:r>
            <a:r>
              <a:rPr dirty="0">
                <a:hlinkClick r:id="rId4"/>
              </a:rPr>
              <a:t>xplained, Alex </a:t>
            </a:r>
            <a:r>
              <a:rPr dirty="0" err="1">
                <a:hlinkClick r:id="rId4"/>
              </a:rPr>
              <a:t>Rogozhnikov</a:t>
            </a:r>
            <a:r>
              <a:rPr dirty="0"/>
              <a:t>, 2016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How can we extend Bayes models to more complex problems?</a:t>
            </a:r>
          </a:p>
          <a:p>
            <a:pPr lvl="0"/>
            <a:r>
              <a:t>For simple problems we can use a conjugate prior and posterior</a:t>
            </a:r>
          </a:p>
          <a:p>
            <a:pPr lvl="0"/>
            <a:r>
              <a:t>What about problems with complex likelihood?</a:t>
            </a:r>
          </a:p>
          <a:p>
            <a:pPr lvl="0"/>
            <a:r>
              <a:t>Need to perform sampling to compute approximation of posterior</a:t>
            </a:r>
          </a:p>
          <a:p>
            <a:pPr lvl="0"/>
            <a:r>
              <a:t>Highly efficient sampling methods required for complex problems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Key Steps for MCMC Bayes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48575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Steps of modern Bayes modeling and evaluation</a:t>
            </a:r>
          </a:p>
          <a:p>
            <a:pPr marL="342900" lvl="0" indent="-342900">
              <a:buAutoNum type="arabicPeriod"/>
            </a:pPr>
            <a:r>
              <a:rPr dirty="0"/>
              <a:t>Define the problem</a:t>
            </a:r>
          </a:p>
          <a:p>
            <a:pPr marL="342900" lvl="0" indent="-342900">
              <a:buAutoNum type="arabicPeriod"/>
            </a:pPr>
            <a:r>
              <a:rPr dirty="0"/>
              <a:t>Collect the dataset</a:t>
            </a:r>
          </a:p>
          <a:p>
            <a:pPr marL="342900" lvl="0" indent="-342900">
              <a:buAutoNum type="arabicPeriod"/>
            </a:pPr>
            <a:r>
              <a:rPr dirty="0"/>
              <a:t>Define a model, including priors</a:t>
            </a:r>
          </a:p>
          <a:p>
            <a:pPr marL="342900" lvl="0" indent="-342900">
              <a:buAutoNum type="arabicPeriod"/>
            </a:pPr>
            <a:r>
              <a:rPr dirty="0"/>
              <a:t>Prior predictive checks - are the priors reasonable for the problem?</a:t>
            </a:r>
          </a:p>
          <a:p>
            <a:pPr marL="342900" lvl="0" indent="-342900">
              <a:buAutoNum type="arabicPeriod"/>
            </a:pPr>
            <a:r>
              <a:rPr dirty="0"/>
              <a:t>MCMC sample the model</a:t>
            </a:r>
          </a:p>
          <a:p>
            <a:pPr marL="342900" lvl="0" indent="-342900">
              <a:buAutoNum type="arabicPeriod"/>
            </a:pPr>
            <a:r>
              <a:rPr dirty="0"/>
              <a:t>Verify MCMC sampling convergence and sufficiency</a:t>
            </a:r>
          </a:p>
          <a:p>
            <a:pPr marL="342900" lvl="0" indent="-342900">
              <a:buAutoNum type="arabicPeriod"/>
            </a:pPr>
            <a:r>
              <a:rPr dirty="0"/>
              <a:t>Posterior predictive checks - Do the posterior predictions agree with the observed response?</a:t>
            </a:r>
          </a:p>
          <a:p>
            <a:pPr marL="0" lvl="0" indent="0">
              <a:buNone/>
            </a:pPr>
            <a:r>
              <a:rPr lang="en-US" dirty="0"/>
              <a:t>The </a:t>
            </a:r>
            <a:r>
              <a:rPr dirty="0" err="1">
                <a:hlinkClick r:id="rId2"/>
              </a:rPr>
              <a:t>ArviZ</a:t>
            </a:r>
            <a:r>
              <a:rPr dirty="0"/>
              <a:t> </a:t>
            </a:r>
            <a:r>
              <a:rPr lang="en-US" dirty="0"/>
              <a:t>package is</a:t>
            </a:r>
            <a:r>
              <a:rPr dirty="0"/>
              <a:t> dedicated to evaluation of Bayes MCMC models.</a:t>
            </a:r>
          </a:p>
          <a:p>
            <a:pPr marL="0" lvl="0" indent="0">
              <a:buNone/>
            </a:pPr>
            <a:r>
              <a:rPr dirty="0"/>
              <a:t>Multiple examples diagnostics for the breakdown of MCMC sampling can be found in an online Appendix to a seminal paper </a:t>
            </a:r>
            <a:r>
              <a:rPr dirty="0" err="1">
                <a:hlinkClick r:id="rId3"/>
              </a:rPr>
              <a:t>Vehtari</a:t>
            </a:r>
            <a:r>
              <a:rPr dirty="0">
                <a:hlinkClick r:id="rId3"/>
              </a:rPr>
              <a:t> et.al.</a:t>
            </a:r>
            <a:r>
              <a:rPr dirty="0"/>
              <a:t>, 2019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Constructing an MCMC Model with PyMC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3229"/>
                <a:ext cx="8229600" cy="1387203"/>
              </a:xfrm>
            </p:spPr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Define and construct a simple linear regression model</a:t>
                </a:r>
              </a:p>
              <a:p>
                <a:pPr lvl="0"/>
                <a:r>
                  <a:rPr dirty="0"/>
                  <a:t>Simple dataset:</a:t>
                </a:r>
              </a:p>
              <a:p>
                <a:pPr lvl="1"/>
                <a:r>
                  <a:rPr dirty="0"/>
                  <a:t>Dependent variable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dirty="0"/>
              </a:p>
              <a:p>
                <a:pPr lvl="1"/>
                <a:r>
                  <a:rPr dirty="0"/>
                  <a:t>Independent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3229"/>
                <a:ext cx="8229600" cy="1387203"/>
              </a:xfrm>
              <a:blipFill>
                <a:blip r:embed="rId2"/>
                <a:stretch>
                  <a:fillRect l="-963" t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../images/BayesRegressionData.jp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800726" y="2450432"/>
            <a:ext cx="5638127" cy="223750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1283368" y="4664484"/>
            <a:ext cx="6657474" cy="377429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Data for regression example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Constructing an MCMC Model with PyMC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dirty="0"/>
                  <a:t>Define and construct a simple linear regression model</a:t>
                </a:r>
              </a:p>
              <a:p>
                <a:pPr lvl="0"/>
                <a:r>
                  <a:rPr lang="en-US" dirty="0"/>
                  <a:t>Model has 4 parameters</a:t>
                </a:r>
              </a:p>
              <a:p>
                <a:pPr lvl="0"/>
                <a:r>
                  <a:rPr lang="en-US" dirty="0"/>
                  <a:t>Define prior distributions for these parameters:</a:t>
                </a: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the Intercept term, Normally distributed</a:t>
                </a: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are the partial slopes, Normally distributed 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~|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𝙽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.,.</m:t>
                        </m:r>
                      </m:e>
                    </m:d>
                  </m:oMath>
                </a14:m>
                <a:r>
                  <a:rPr lang="en-US" dirty="0"/>
                  <a:t> the standard deviation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𝙽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.,.</m:t>
                        </m:r>
                      </m:e>
                    </m:d>
                    <m:r>
                      <a:rPr lang="ar-A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</a:t>
                </a:r>
                <a:r>
                  <a:rPr lang="en-US" b="1" dirty="0"/>
                  <a:t>half Normal distribution</a:t>
                </a:r>
                <a:endParaRPr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Constructing an MCMC Model with PyMC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lvl="0" indent="0">
                  <a:buNone/>
                </a:pPr>
                <a:r>
                  <a:rPr dirty="0"/>
                  <a:t>Define and construct a simple linear regression model</a:t>
                </a:r>
              </a:p>
              <a:p>
                <a:pPr lvl="0"/>
                <a:r>
                  <a:rPr dirty="0"/>
                  <a:t>Model has 4 parameters,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endParaRPr dirty="0"/>
              </a:p>
              <a:p>
                <a:pPr lvl="0"/>
                <a:r>
                  <a:rPr dirty="0"/>
                  <a:t>Likelihood model:</a:t>
                </a:r>
              </a:p>
              <a:p>
                <a:pPr lvl="1"/>
                <a:r>
                  <a:rPr dirty="0"/>
                  <a:t>Start with independent variables,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dirty="0"/>
                  <a:t>,</a:t>
                </a:r>
              </a:p>
              <a:p>
                <a:pPr lvl="1"/>
                <a:r>
                  <a:rPr dirty="0"/>
                  <a:t>Sample posterior of parameters</a:t>
                </a:r>
              </a:p>
              <a:p>
                <a:pPr lvl="1"/>
                <a:r>
                  <a:rPr dirty="0"/>
                  <a:t>Posterior distribution of observations,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dirty="0"/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𝙽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Expected value of the response,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dirty="0"/>
                  <a:t> is </a:t>
                </a:r>
                <a:r>
                  <a:rPr b="1" dirty="0"/>
                  <a:t>computed deterministically</a:t>
                </a:r>
                <a:r>
                  <a:rPr dirty="0"/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257" b="-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Constructing an MCMC Model with PyMC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lvl="0" indent="0">
              <a:buNone/>
            </a:pPr>
            <a:r>
              <a:rPr dirty="0"/>
              <a:t>Define and construct a simple linear regression model</a:t>
            </a:r>
          </a:p>
          <a:p>
            <a:pPr lvl="0"/>
            <a:r>
              <a:rPr dirty="0"/>
              <a:t>Use Python </a:t>
            </a:r>
            <a:r>
              <a:rPr dirty="0" err="1"/>
              <a:t>PyMC</a:t>
            </a:r>
            <a:r>
              <a:rPr dirty="0"/>
              <a:t> package to construct the model</a:t>
            </a:r>
          </a:p>
          <a:p>
            <a:pPr lvl="0" indent="0">
              <a:buNone/>
            </a:pPr>
            <a:r>
              <a:rPr b="1" dirty="0">
                <a:solidFill>
                  <a:srgbClr val="007020"/>
                </a:solidFill>
                <a:latin typeface="Courier"/>
              </a:rPr>
              <a:t>with</a:t>
            </a:r>
            <a:r>
              <a:rPr dirty="0">
                <a:latin typeface="Courier"/>
              </a:rPr>
              <a:t> pymc3.Model() </a:t>
            </a:r>
            <a:r>
              <a:rPr b="1" dirty="0">
                <a:solidFill>
                  <a:srgbClr val="008000"/>
                </a:solidFill>
                <a:latin typeface="Courier"/>
              </a:rPr>
              <a:t>as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regression_model</a:t>
            </a:r>
            <a:r>
              <a:rPr dirty="0">
                <a:latin typeface="Courier"/>
              </a:rPr>
              <a:t>: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Priors for unknown model parameters</a:t>
            </a:r>
            <a:br>
              <a:rPr dirty="0"/>
            </a:br>
            <a:r>
              <a:rPr dirty="0">
                <a:latin typeface="Courier"/>
              </a:rPr>
              <a:t>    betas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pymc3.Normal(</a:t>
            </a:r>
            <a:r>
              <a:rPr dirty="0">
                <a:solidFill>
                  <a:srgbClr val="4070A0"/>
                </a:solidFill>
                <a:latin typeface="Courier"/>
              </a:rPr>
              <a:t>"betas"</a:t>
            </a:r>
            <a:r>
              <a:rPr dirty="0">
                <a:latin typeface="Courier"/>
              </a:rPr>
              <a:t>, mu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, sigma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 shape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3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sigma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pymc3.HalfNormal(</a:t>
            </a:r>
            <a:r>
              <a:rPr dirty="0">
                <a:solidFill>
                  <a:srgbClr val="4070A0"/>
                </a:solidFill>
                <a:latin typeface="Courier"/>
              </a:rPr>
              <a:t>"sigma"</a:t>
            </a:r>
            <a:r>
              <a:rPr dirty="0">
                <a:latin typeface="Courier"/>
              </a:rPr>
              <a:t>, sigma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Deterministic expected value of outcome</a:t>
            </a:r>
            <a:br>
              <a:rPr dirty="0"/>
            </a:br>
            <a:r>
              <a:rPr dirty="0">
                <a:latin typeface="Courier"/>
              </a:rPr>
              <a:t>    mu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betas[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] </a:t>
            </a:r>
            <a:r>
              <a:rPr dirty="0">
                <a:solidFill>
                  <a:srgbClr val="666666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betas[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] </a:t>
            </a:r>
            <a:r>
              <a:rPr dirty="0">
                <a:solidFill>
                  <a:srgbClr val="666666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 x1 </a:t>
            </a:r>
            <a:r>
              <a:rPr dirty="0">
                <a:solidFill>
                  <a:srgbClr val="666666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betas[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] </a:t>
            </a:r>
            <a:r>
              <a:rPr dirty="0">
                <a:solidFill>
                  <a:srgbClr val="666666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 x2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Likelihood (sampling distribution) of observations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Y_obs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pymc3.Normal(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Y_obs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mu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mu, sigma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sigma, observed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Y)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Prior Predictive Checks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1456"/>
            <a:ext cx="8229600" cy="2119191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2000" dirty="0"/>
              <a:t>Prior predictive checks to verify prior distribution choice</a:t>
            </a:r>
          </a:p>
          <a:p>
            <a:pPr lvl="0"/>
            <a:r>
              <a:rPr sz="2000" dirty="0"/>
              <a:t>Prior predictive checks verify that choices of prior distributions are at least reasonable</a:t>
            </a:r>
          </a:p>
          <a:p>
            <a:pPr lvl="0"/>
            <a:r>
              <a:rPr sz="2000" dirty="0"/>
              <a:t>Compare the distribution of the response variable with the posterior distribution generated by priors.</a:t>
            </a:r>
          </a:p>
          <a:p>
            <a:r>
              <a:rPr sz="2000" dirty="0"/>
              <a:t>Is the posterior distribution in the absence of evidence (data)</a:t>
            </a:r>
          </a:p>
        </p:txBody>
      </p:sp>
      <p:pic>
        <p:nvPicPr>
          <p:cNvPr id="4" name="Picture 1" descr="../images/PriorPredictiveResponse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82053" y="3141838"/>
            <a:ext cx="6472989" cy="159826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749968" y="4700336"/>
            <a:ext cx="7194885" cy="392363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Prior predictive response vs response variable distribution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52302-8F03-7D58-780F-C260E2396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5B872-E001-39A8-30D1-A6C47028A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Prior Predictive Checks</a:t>
            </a:r>
          </a:p>
        </p:txBody>
      </p:sp>
      <p:pic>
        <p:nvPicPr>
          <p:cNvPr id="4" name="Picture 1" descr="../images/PriorPredictiveResponse.jpg">
            <a:extLst>
              <a:ext uri="{FF2B5EF4-FFF2-40B4-BE49-F238E27FC236}">
                <a16:creationId xmlns:a16="http://schemas.microsoft.com/office/drawing/2014/main" id="{7F201B46-9857-CF04-AFE5-A065174799CD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7819" y="2961128"/>
            <a:ext cx="7259856" cy="179255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737A341C-9AF1-F0BC-9AB9-0362501030DB}"/>
              </a:ext>
            </a:extLst>
          </p:cNvPr>
          <p:cNvSpPr txBox="1"/>
          <p:nvPr/>
        </p:nvSpPr>
        <p:spPr>
          <a:xfrm>
            <a:off x="1581825" y="4709569"/>
            <a:ext cx="6991003" cy="391006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Prior predictive response vs response variable distribution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1353E0-3B21-ABB4-04AD-F63B42418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7819" y="943447"/>
            <a:ext cx="7780421" cy="1938992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sz="2000" dirty="0"/>
              <a:t>Prior predictive checks to verify prior distribution choice</a:t>
            </a:r>
          </a:p>
          <a:p>
            <a:r>
              <a:rPr sz="2000" dirty="0"/>
              <a:t>Distribution shape is similar</a:t>
            </a:r>
          </a:p>
          <a:p>
            <a:r>
              <a:rPr sz="2000" dirty="0"/>
              <a:t>No noticeable anomalies</a:t>
            </a:r>
          </a:p>
          <a:p>
            <a:r>
              <a:rPr sz="2000" dirty="0"/>
              <a:t>Higher dispersion of prior check distribution is desired </a:t>
            </a:r>
            <a:endParaRPr lang="en-US" sz="2000" dirty="0"/>
          </a:p>
          <a:p>
            <a:pPr lvl="1"/>
            <a:r>
              <a:rPr lang="en-US" sz="1700" dirty="0"/>
              <a:t>No evidence is used to narrow distribution </a:t>
            </a:r>
          </a:p>
          <a:p>
            <a:pPr lvl="1"/>
            <a:r>
              <a:rPr lang="en-US" sz="1700" dirty="0"/>
              <a:t>Do not want to </a:t>
            </a:r>
            <a:r>
              <a:rPr sz="1700" dirty="0"/>
              <a:t>restrict the solution</a:t>
            </a:r>
          </a:p>
        </p:txBody>
      </p:sp>
    </p:spTree>
    <p:extLst>
      <p:ext uri="{BB962C8B-B14F-4D97-AF65-F5344CB8AC3E}">
        <p14:creationId xmlns:p14="http://schemas.microsoft.com/office/powerpoint/2010/main" val="411035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Prior Predictive Checks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200151"/>
                <a:ext cx="3601453" cy="3394472"/>
              </a:xfrm>
            </p:spPr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Prior predictive checks to verify prior distribution choice</a:t>
                </a:r>
              </a:p>
              <a:p>
                <a:pPr lvl="0"/>
                <a:r>
                  <a:rPr lang="en-US" dirty="0"/>
                  <a:t>Verify that we are happy with the density of the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priors</a:t>
                </a:r>
              </a:p>
              <a:p>
                <a:r>
                  <a:rPr lang="en-US" dirty="0"/>
                  <a:t>Range of possible values will not restrict the solution</a:t>
                </a:r>
              </a:p>
              <a:p>
                <a:r>
                  <a:rPr lang="en-US" dirty="0"/>
                  <a:t>No anomalies in the shape of the distribution</a:t>
                </a:r>
              </a:p>
              <a:p>
                <a:pPr lvl="0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200151"/>
                <a:ext cx="3601453" cy="3394472"/>
              </a:xfrm>
              <a:blipFill>
                <a:blip r:embed="rId2"/>
                <a:stretch>
                  <a:fillRect l="-2200" t="-3052" r="-2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../images/PriorBetas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004510" y="1564878"/>
            <a:ext cx="5105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07832" y="4584700"/>
            <a:ext cx="4529889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Prior density of Betas and sigma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571123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Evaluation the sampled posterior and perform inference</a:t>
            </a:r>
          </a:p>
          <a:p>
            <a:pPr lvl="0"/>
            <a:r>
              <a:rPr dirty="0"/>
              <a:t>We sample the posterior using one or more Markov chains</a:t>
            </a:r>
          </a:p>
          <a:p>
            <a:pPr lvl="0"/>
            <a:r>
              <a:rPr dirty="0"/>
              <a:t>Examine the traces (path of chains)</a:t>
            </a:r>
          </a:p>
        </p:txBody>
      </p:sp>
      <p:pic>
        <p:nvPicPr>
          <p:cNvPr id="4" name="Picture 1" descr="../images/PosteriorTrace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41788" y="2847474"/>
            <a:ext cx="5841328" cy="194710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731545"/>
            <a:ext cx="8229600" cy="371078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Traces and posterior density of MCMC traces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5D2BB-89A6-D46E-32EB-CC1F4D4F9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971C3-CCAB-9A28-0AEF-01ADC9407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and Inference with Model</a:t>
            </a:r>
          </a:p>
        </p:txBody>
      </p:sp>
      <p:pic>
        <p:nvPicPr>
          <p:cNvPr id="4" name="Picture 1" descr="../images/PosteriorTraces.png">
            <a:extLst>
              <a:ext uri="{FF2B5EF4-FFF2-40B4-BE49-F238E27FC236}">
                <a16:creationId xmlns:a16="http://schemas.microsoft.com/office/drawing/2014/main" id="{7264CE53-A7BB-8EA2-D0AF-BECFBA8F821E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83895" y="2877552"/>
            <a:ext cx="5751093" cy="191703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3CB8CD58-42F3-0C3F-1C34-EA9D8B40B553}"/>
              </a:ext>
            </a:extLst>
          </p:cNvPr>
          <p:cNvSpPr txBox="1"/>
          <p:nvPr/>
        </p:nvSpPr>
        <p:spPr>
          <a:xfrm>
            <a:off x="457200" y="4731545"/>
            <a:ext cx="8229600" cy="371078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Traces and posterior density of MCMC traces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A01C041-0216-3CE9-2236-638F7E961A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54768" y="967323"/>
                <a:ext cx="8229600" cy="1984424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Evaluation the sampled posterior and perform inference</a:t>
                </a:r>
              </a:p>
              <a:p>
                <a:pPr lvl="0"/>
                <a:r>
                  <a:rPr dirty="0"/>
                  <a:t>Traces and density of chains are similar</a:t>
                </a:r>
              </a:p>
              <a:p>
                <a:pPr lvl="1"/>
                <a:r>
                  <a:rPr dirty="0"/>
                  <a:t>No divergence between traces</a:t>
                </a:r>
              </a:p>
              <a:p>
                <a:pPr lvl="0"/>
                <a:r>
                  <a:rPr dirty="0"/>
                  <a:t>2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dirty="0"/>
                  <a:t>s have limited uncertainty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dirty="0"/>
                  <a:t> has high uncertainty as expected</a:t>
                </a:r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dirty="0"/>
                  <a:t> has limited uncertainty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A01C041-0216-3CE9-2236-638F7E961A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54768" y="967323"/>
                <a:ext cx="8229600" cy="1984424"/>
              </a:xfrm>
              <a:blipFill>
                <a:blip r:embed="rId3"/>
                <a:stretch>
                  <a:fillRect l="-963" t="-5231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8712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Grid Sampling Cannot Scale!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Real-world Bayes models have large numbers of parameters, into the millions</a:t>
                </a:r>
              </a:p>
              <a:p>
                <a:pPr lvl="0"/>
                <a:r>
                  <a:rPr lang="en-US" dirty="0"/>
                  <a:t>Naive approach is simple grid sampling</a:t>
                </a:r>
              </a:p>
              <a:p>
                <a:pPr lvl="1"/>
                <a:r>
                  <a:rPr lang="en-US" dirty="0"/>
                  <a:t>Sample across dimensions of the parameter space</a:t>
                </a:r>
              </a:p>
              <a:p>
                <a:pPr lvl="0"/>
                <a:r>
                  <a:rPr lang="en-US" dirty="0"/>
                  <a:t>Consider this thought experiment, sampling dimension 100 times:</a:t>
                </a:r>
              </a:p>
              <a:p>
                <a:pPr lvl="1"/>
                <a:r>
                  <a:rPr lang="en-US" dirty="0"/>
                  <a:t>1-parameter model: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r>
                  <a:rPr lang="en-US" dirty="0"/>
                  <a:t> samples</a:t>
                </a:r>
              </a:p>
              <a:p>
                <a:pPr lvl="1"/>
                <a:r>
                  <a:rPr lang="en-US" dirty="0"/>
                  <a:t>2-parameter model: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10000</m:t>
                    </m:r>
                  </m:oMath>
                </a14:m>
                <a:r>
                  <a:rPr lang="en-US" dirty="0"/>
                  <a:t> samples</a:t>
                </a:r>
              </a:p>
              <a:p>
                <a:pPr lvl="1"/>
                <a:r>
                  <a:rPr lang="en-US" dirty="0"/>
                  <a:t>3-parameter model: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ar-AE" dirty="0"/>
                  <a:t> </a:t>
                </a:r>
                <a:r>
                  <a:rPr lang="en-US" dirty="0"/>
                  <a:t>samples</a:t>
                </a:r>
              </a:p>
              <a:p>
                <a:pPr lvl="1"/>
                <a:r>
                  <a:rPr lang="en-US" dirty="0"/>
                  <a:t>100-parameter model: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102</m:t>
                        </m:r>
                      </m:sup>
                    </m:sSup>
                  </m:oMath>
                </a14:m>
                <a:r>
                  <a:rPr lang="ar-AE" dirty="0"/>
                  <a:t> </a:t>
                </a:r>
                <a:r>
                  <a:rPr lang="en-US" dirty="0"/>
                  <a:t>samples</a:t>
                </a:r>
              </a:p>
              <a:p>
                <a:pPr lvl="0"/>
                <a:r>
                  <a:rPr lang="en-US" dirty="0"/>
                  <a:t>Computational complexity of grid sampling has </a:t>
                </a:r>
                <a:r>
                  <a:rPr lang="en-US" b="1" dirty="0"/>
                  <a:t>exponential scaling</a:t>
                </a:r>
                <a:r>
                  <a:rPr lang="en-US" dirty="0"/>
                  <a:t> with dimensionality</a:t>
                </a:r>
              </a:p>
              <a:p>
                <a:pPr lvl="0"/>
                <a:r>
                  <a:rPr lang="en-US" dirty="0"/>
                  <a:t>Need a better approach!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2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8085220" cy="669508"/>
          </a:xfrm>
        </p:spPr>
        <p:txBody>
          <a:bodyPr>
            <a:normAutofit/>
          </a:bodyPr>
          <a:lstStyle/>
          <a:p>
            <a:pPr marL="0" lvl="0" indent="0" algn="ctr">
              <a:buNone/>
            </a:pPr>
            <a:r>
              <a:rPr sz="3200" b="0" dirty="0"/>
              <a:t>Sampling and Inference with 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8373978" cy="1305927"/>
          </a:xfrm>
        </p:spPr>
        <p:txBody>
          <a:bodyPr/>
          <a:lstStyle/>
          <a:p>
            <a:pPr marL="0" lvl="0" indent="0">
              <a:buNone/>
            </a:pPr>
            <a:r>
              <a:rPr sz="2000" dirty="0"/>
              <a:t>Evaluation the sampled posterior and perform inference</a:t>
            </a:r>
          </a:p>
          <a:p>
            <a:pPr lvl="0"/>
            <a:r>
              <a:rPr sz="2000" dirty="0"/>
              <a:t>There are a number of ways MCMC sampling can breakdown and not converge</a:t>
            </a:r>
            <a:endParaRPr lang="en-US" sz="2000" dirty="0"/>
          </a:p>
          <a:p>
            <a:r>
              <a:rPr lang="en-US" sz="2000" dirty="0"/>
              <a:t>Example from </a:t>
            </a:r>
            <a:r>
              <a:rPr lang="en-US" sz="2000" dirty="0" err="1">
                <a:hlinkClick r:id="rId2"/>
              </a:rPr>
              <a:t>Vehtari</a:t>
            </a:r>
            <a:r>
              <a:rPr lang="en-US" sz="2000" dirty="0">
                <a:hlinkClick r:id="rId2"/>
              </a:rPr>
              <a:t> et.al.</a:t>
            </a:r>
            <a:r>
              <a:rPr lang="en-US" sz="2000" dirty="0"/>
              <a:t>, 2021, a seminal paper on evaluation of MCMC</a:t>
            </a:r>
          </a:p>
          <a:p>
            <a:pPr lvl="0"/>
            <a:endParaRPr dirty="0"/>
          </a:p>
        </p:txBody>
      </p:sp>
      <p:pic>
        <p:nvPicPr>
          <p:cNvPr id="3" name="Picture 1" descr="../images/BadTraces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447800" y="2346315"/>
            <a:ext cx="5460257" cy="274371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9674"/>
            <a:ext cx="8229600" cy="576074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Sampling and Inference with Model</a:t>
            </a:r>
          </a:p>
        </p:txBody>
      </p:sp>
      <p:pic>
        <p:nvPicPr>
          <p:cNvPr id="4" name="Picture 1" descr="../images/MCMC_tabl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9305" y="1925927"/>
            <a:ext cx="4003893" cy="133463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5228562" y="3396296"/>
            <a:ext cx="3844636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Table of MCMC convergence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15881" y="733926"/>
                <a:ext cx="4861707" cy="4359441"/>
              </a:xfrm>
            </p:spPr>
            <p:txBody>
              <a:bodyPr>
                <a:normAutofit fontScale="700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Summary table provides a lot of </a:t>
                </a:r>
                <a:r>
                  <a:rPr dirty="0"/>
                  <a:t>information</a:t>
                </a:r>
                <a:r>
                  <a:rPr lang="en-US" dirty="0"/>
                  <a:t> to verify if samples are representative</a:t>
                </a:r>
                <a:endParaRPr dirty="0"/>
              </a:p>
              <a:p>
                <a:pPr marL="342900" lvl="0" indent="-342900">
                  <a:buAutoNum type="arabicPeriod"/>
                </a:pPr>
                <a:r>
                  <a:rPr dirty="0"/>
                  <a:t>The mean MCMC error</a:t>
                </a:r>
              </a:p>
              <a:p>
                <a:pPr lvl="1"/>
                <a:r>
                  <a:rPr dirty="0"/>
                  <a:t>Estimated error tells us how much error the MCMC sampling has introduced</a:t>
                </a:r>
                <a:r>
                  <a:rPr lang="en-US" dirty="0"/>
                  <a:t> into the posterior estimate</a:t>
                </a:r>
              </a:p>
              <a:p>
                <a:pPr lvl="1"/>
                <a:r>
                  <a:rPr dirty="0"/>
                  <a:t>The standard deviation (</a:t>
                </a:r>
                <a:r>
                  <a:rPr dirty="0" err="1">
                    <a:latin typeface="Courier"/>
                  </a:rPr>
                  <a:t>sd</a:t>
                </a:r>
                <a:r>
                  <a:rPr dirty="0"/>
                  <a:t>) of the mean error</a:t>
                </a:r>
              </a:p>
              <a:p>
                <a:pPr marL="342900" lvl="0" indent="-342900">
                  <a:buAutoNum type="arabicPeriod"/>
                </a:pPr>
                <a:r>
                  <a:rPr dirty="0"/>
                  <a:t>Metrics of </a:t>
                </a:r>
                <a:r>
                  <a:rPr b="1" dirty="0"/>
                  <a:t>effective sample size (ESS)</a:t>
                </a:r>
              </a:p>
              <a:p>
                <a:pPr lvl="1"/>
                <a:r>
                  <a:rPr dirty="0"/>
                  <a:t>ESS of bulk (middle) portion of posterior distributions</a:t>
                </a:r>
              </a:p>
              <a:p>
                <a:pPr lvl="1"/>
                <a:r>
                  <a:rPr dirty="0"/>
                  <a:t>ESS for tails ESS of posterior distributions</a:t>
                </a:r>
              </a:p>
              <a:p>
                <a:pPr marL="342900" lvl="0" indent="-342900">
                  <a:buAutoNum type="arabicPeriod"/>
                </a:pPr>
                <a:r>
                  <a:rPr dirty="0"/>
                  <a:t>The </a:t>
                </a:r>
                <a:r>
                  <a:rPr b="1" dirty="0"/>
                  <a:t>Gelman-Rudin statistic</a:t>
                </a:r>
                <a:r>
                  <a:rPr dirty="0"/>
                  <a:t>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dirty="0"/>
                  <a:t>) measures the ratio of the </a:t>
                </a:r>
                <a:r>
                  <a:rPr b="1" dirty="0"/>
                  <a:t>variance shrinkage between chains</a:t>
                </a:r>
                <a:r>
                  <a:rPr dirty="0"/>
                  <a:t> to the </a:t>
                </a:r>
                <a:r>
                  <a:rPr b="1" dirty="0"/>
                  <a:t>variance shrinkage within chains</a:t>
                </a:r>
              </a:p>
              <a:p>
                <a:pPr lvl="1"/>
                <a:r>
                  <a:rPr dirty="0"/>
                  <a:t>Gelman-Rudin statistic should converge to 1.0</a:t>
                </a:r>
              </a:p>
              <a:p>
                <a:pPr lvl="1"/>
                <a:r>
                  <a:rPr dirty="0"/>
                  <a:t>If all chains converge, the reduction in variance between chains and within the chains should is same</a:t>
                </a: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5881" y="733926"/>
                <a:ext cx="4861707" cy="4359441"/>
              </a:xfrm>
              <a:blipFill>
                <a:blip r:embed="rId3"/>
                <a:stretch>
                  <a:fillRect l="-878" t="-1397" r="-1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947" y="944820"/>
            <a:ext cx="8229600" cy="2035001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dirty="0"/>
              <a:t>Plot the MCSE by quantile for each model parameter</a:t>
            </a:r>
            <a:r>
              <a:rPr lang="en-US" dirty="0"/>
              <a:t> to verify if samples are representative</a:t>
            </a:r>
          </a:p>
          <a:p>
            <a:pPr lvl="0"/>
            <a:r>
              <a:rPr lang="en-US" dirty="0"/>
              <a:t>Ideally want MCSE to be </a:t>
            </a:r>
            <a:r>
              <a:rPr lang="en-US" b="1" dirty="0"/>
              <a:t>small and uniform</a:t>
            </a:r>
            <a:r>
              <a:rPr lang="en-US" dirty="0"/>
              <a:t> with quantile</a:t>
            </a:r>
          </a:p>
          <a:p>
            <a:pPr lvl="0"/>
            <a:r>
              <a:rPr lang="en-US" dirty="0"/>
              <a:t>Notice the MCSE is higher for outer quantiles</a:t>
            </a:r>
          </a:p>
          <a:p>
            <a:pPr lvl="1"/>
            <a:r>
              <a:rPr lang="en-US" dirty="0"/>
              <a:t>Not an unusual situation since less sampling in thin tails of distributions</a:t>
            </a:r>
          </a:p>
          <a:p>
            <a:pPr lvl="1"/>
            <a:r>
              <a:rPr lang="en-US" dirty="0"/>
              <a:t>Overall MCSE is low, even in tails</a:t>
            </a:r>
          </a:p>
          <a:p>
            <a:pPr marL="0" lvl="0" indent="0">
              <a:buNone/>
            </a:pPr>
            <a:endParaRPr dirty="0"/>
          </a:p>
        </p:txBody>
      </p:sp>
      <p:pic>
        <p:nvPicPr>
          <p:cNvPr id="4" name="Picture 1" descr="../images/MCSE_plo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78244" y="2916655"/>
            <a:ext cx="7455368" cy="184083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1147010" y="4731545"/>
            <a:ext cx="6769769" cy="421774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MCSE by quantile for each model parameter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79519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496" y="827172"/>
            <a:ext cx="4154905" cy="4222081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We must verify that the samples are representative</a:t>
            </a:r>
          </a:p>
          <a:p>
            <a:pPr lvl="0"/>
            <a:r>
              <a:rPr dirty="0"/>
              <a:t>Plot the ESS locally and by quantile for each model parameter</a:t>
            </a:r>
            <a:endParaRPr lang="en-US" dirty="0"/>
          </a:p>
          <a:p>
            <a:pPr lvl="0"/>
            <a:r>
              <a:rPr lang="en-US" dirty="0"/>
              <a:t>Ideally want ESS to be </a:t>
            </a:r>
            <a:r>
              <a:rPr lang="en-US" b="1" dirty="0"/>
              <a:t>large and uniform</a:t>
            </a:r>
            <a:r>
              <a:rPr lang="en-US" dirty="0"/>
              <a:t> with quantile</a:t>
            </a:r>
          </a:p>
          <a:p>
            <a:pPr lvl="0"/>
            <a:r>
              <a:rPr lang="en-US" dirty="0"/>
              <a:t>Local ESS is fairly uniform with quantile</a:t>
            </a:r>
          </a:p>
          <a:p>
            <a:pPr lvl="0"/>
            <a:r>
              <a:rPr lang="en-US" dirty="0"/>
              <a:t>Notice the quantile ESS is lower for outer quantiles</a:t>
            </a:r>
          </a:p>
          <a:p>
            <a:pPr lvl="1"/>
            <a:r>
              <a:rPr lang="en-US" dirty="0"/>
              <a:t>Not an unusual situation since less sampling in thin tails of distributions</a:t>
            </a:r>
          </a:p>
          <a:p>
            <a:pPr lvl="1"/>
            <a:r>
              <a:rPr lang="en-US" dirty="0"/>
              <a:t>Overall ESS is reasonably high, even in tails</a:t>
            </a:r>
          </a:p>
          <a:p>
            <a:pPr lvl="0"/>
            <a:endParaRPr dirty="0"/>
          </a:p>
        </p:txBody>
      </p:sp>
      <p:pic>
        <p:nvPicPr>
          <p:cNvPr id="4" name="Picture 1" descr="../images/ESS_plo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75401" y="1406063"/>
            <a:ext cx="4614456" cy="232773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471736" y="3814011"/>
            <a:ext cx="4672264" cy="794084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ESS locally and by quantile for each model parameter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042" y="1138092"/>
            <a:ext cx="5562600" cy="3394472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Evaluate the sampled posterior and perform inference</a:t>
            </a:r>
          </a:p>
          <a:p>
            <a:pPr lvl="0"/>
            <a:r>
              <a:rPr dirty="0"/>
              <a:t>Examine HDIs of model parameters by trace with </a:t>
            </a:r>
            <a:r>
              <a:rPr b="1" dirty="0"/>
              <a:t>tree plot</a:t>
            </a:r>
            <a:endParaRPr lang="en-US" b="1" dirty="0"/>
          </a:p>
          <a:p>
            <a:pPr lvl="0"/>
            <a:r>
              <a:rPr lang="en-US" dirty="0"/>
              <a:t>HDIs are similar for each parameter by trace</a:t>
            </a:r>
          </a:p>
          <a:p>
            <a:pPr lvl="0"/>
            <a:r>
              <a:rPr lang="en-US" dirty="0"/>
              <a:t>HDIs confirm inferences on uncertainty of the model parameters</a:t>
            </a:r>
          </a:p>
          <a:p>
            <a:pPr lvl="0"/>
            <a:endParaRPr b="1" dirty="0"/>
          </a:p>
        </p:txBody>
      </p:sp>
      <p:pic>
        <p:nvPicPr>
          <p:cNvPr id="4" name="Picture 1" descr="../images/ParameterHDI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15263" y="1158085"/>
            <a:ext cx="3297321" cy="324614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6208295" y="4477545"/>
            <a:ext cx="2863516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HDIs of model parameters by trace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79821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Sampling and Inference with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5274" y="774031"/>
                <a:ext cx="8229600" cy="2536659"/>
              </a:xfrm>
            </p:spPr>
            <p:txBody>
              <a:bodyPr>
                <a:normAutofit lnSpcReduction="10000"/>
              </a:bodyPr>
              <a:lstStyle/>
              <a:p>
                <a:pPr marL="0" lvl="0" indent="0">
                  <a:buNone/>
                </a:pPr>
                <a:r>
                  <a:rPr sz="2000" dirty="0"/>
                  <a:t>Evaluate the sampled posterior and perform inference</a:t>
                </a:r>
              </a:p>
              <a:p>
                <a:pPr lvl="0"/>
                <a:r>
                  <a:rPr sz="2000" dirty="0"/>
                  <a:t>How can we interpret the results?</a:t>
                </a:r>
                <a:endParaRPr lang="en-US" sz="2000" dirty="0"/>
              </a:p>
              <a:p>
                <a:pPr lvl="0"/>
                <a:r>
                  <a:rPr lang="en-US" sz="2000" dirty="0"/>
                  <a:t>Interpret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s by examining HDIs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20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ar-AE" sz="2000" dirty="0"/>
                  <a:t> </a:t>
                </a:r>
                <a:r>
                  <a:rPr lang="en-US" sz="2000" dirty="0"/>
                  <a:t>is the mean response for the dependent variable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ar-AE" sz="2000" dirty="0"/>
                  <a:t> </a:t>
                </a:r>
                <a:r>
                  <a:rPr lang="en-US" sz="2000" dirty="0"/>
                  <a:t>is partial slope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ar-AE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coefficient large compared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with high uncertainty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has small value with limited uncertainty</a:t>
                </a:r>
              </a:p>
              <a:p>
                <a:pPr lvl="0"/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5274" y="774031"/>
                <a:ext cx="8229600" cy="2536659"/>
              </a:xfrm>
              <a:blipFill>
                <a:blip r:embed="rId2"/>
                <a:stretch>
                  <a:fillRect l="-1037" t="-2644" b="-2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../images/PosteriorHDI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56937" y="3272589"/>
            <a:ext cx="8727506" cy="144111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356937" y="4669590"/>
            <a:ext cx="8229600" cy="425784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Posterior distribution of parameters with HDIs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Posterior Predictive Checks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dirty="0"/>
                  <a:t>We must check that predictions from the model are reasonable</a:t>
                </a:r>
              </a:p>
              <a:p>
                <a:pPr lvl="0"/>
                <a:r>
                  <a:rPr dirty="0"/>
                  <a:t>Does the posterior distribution look like the distribution of the observed response?</a:t>
                </a:r>
              </a:p>
              <a:p>
                <a:pPr lvl="0"/>
                <a:r>
                  <a:rPr dirty="0"/>
                  <a:t>Can simply compare density plots</a:t>
                </a:r>
                <a:endParaRPr lang="en-US" dirty="0"/>
              </a:p>
              <a:p>
                <a:pPr lvl="0"/>
                <a:r>
                  <a:rPr dirty="0"/>
                  <a:t>Apply a test statistic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dirty="0"/>
              </a:p>
              <a:p>
                <a:pPr lvl="1"/>
                <a:r>
                  <a:rPr dirty="0"/>
                  <a:t>Bayesian p-value</a:t>
                </a:r>
              </a:p>
              <a:p>
                <a:pPr lvl="1"/>
                <a:r>
                  <a:rPr dirty="0"/>
                  <a:t>Bayesian u-value</a:t>
                </a:r>
              </a:p>
              <a:p>
                <a:pPr lvl="1"/>
                <a:r>
                  <a:rPr dirty="0"/>
                  <a:t>Others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 r="-1630" b="-3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Posterior Predictive Checks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0"/>
                <a:ext cx="8229600" cy="3692691"/>
              </a:xfrm>
            </p:spPr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We must check that predictions from the model are reasonable</a:t>
                </a:r>
              </a:p>
              <a:p>
                <a:pPr lvl="0"/>
                <a:r>
                  <a:rPr dirty="0"/>
                  <a:t>Base statistic on </a:t>
                </a:r>
                <a:r>
                  <a:rPr b="1" dirty="0"/>
                  <a:t>posterior predictive distribution</a:t>
                </a:r>
              </a:p>
              <a:p>
                <a:pPr lvl="0"/>
                <a:r>
                  <a:rPr dirty="0"/>
                  <a:t>Approximate PPD by resampling from the posterior distribution: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𝑟𝑒𝑝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​</m:t>
                          </m:r>
                        </m:sup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nary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𝑟𝑒𝑝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:r>
                  <a:rPr dirty="0"/>
                  <a:t>Where:</a:t>
                </a:r>
                <a:br>
                  <a:rPr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𝑟𝑒𝑝</m:t>
                        </m:r>
                      </m:sup>
                    </m:sSup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realization drawn from the posterior distribution</a:t>
                </a:r>
                <a:br>
                  <a:rPr dirty="0"/>
                </a:b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observation</a:t>
                </a:r>
                <a:br>
                  <a:rPr dirty="0"/>
                </a:b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>
                                <a:latin typeface="Cambria Math" panose="02040503050406030204" pitchFamily="18" charset="0"/>
                              </a:rPr>
                              <m:t>𝑟𝑒𝑝</m:t>
                            </m:r>
                          </m:sup>
                        </m:sSup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draw from posterior distribution with parameters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br>
                  <a:rPr dirty="0"/>
                </a:b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posterior distribution of model parameters,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dirty="0"/>
              </a:p>
              <a:p>
                <a:pPr lvl="0"/>
                <a:r>
                  <a:rPr dirty="0"/>
                  <a:t>We can sample the posterior as many times as required to get better estimates of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>
                                <a:latin typeface="Cambria Math" panose="02040503050406030204" pitchFamily="18" charset="0"/>
                              </a:rPr>
                              <m:t>𝑟𝑒𝑝</m:t>
                            </m:r>
                          </m:sup>
                        </m:sSup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0"/>
                <a:ext cx="8229600" cy="3692691"/>
              </a:xfrm>
              <a:blipFill>
                <a:blip r:embed="rId2"/>
                <a:stretch>
                  <a:fillRect l="-741" t="-2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4800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Posterior Predictive Checks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0389"/>
            <a:ext cx="8229600" cy="1886226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We must check that predictions from the model are reasonable</a:t>
            </a:r>
          </a:p>
          <a:p>
            <a:pPr lvl="0"/>
            <a:r>
              <a:rPr dirty="0"/>
              <a:t>Posterior predictive distribution is compared to the distribution of observations</a:t>
            </a:r>
            <a:endParaRPr lang="en-US" dirty="0"/>
          </a:p>
          <a:p>
            <a:pPr lvl="0"/>
            <a:r>
              <a:rPr lang="en-US" dirty="0"/>
              <a:t>Agreement is generally good between posterior predictive and actual observations</a:t>
            </a:r>
          </a:p>
          <a:p>
            <a:pPr lvl="0"/>
            <a:r>
              <a:rPr lang="en-US" dirty="0"/>
              <a:t>Average predictive is heavier in the tails</a:t>
            </a:r>
          </a:p>
        </p:txBody>
      </p:sp>
      <p:pic>
        <p:nvPicPr>
          <p:cNvPr id="4" name="Picture 1" descr="../images/PosteriorPredictiv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13284" y="2620837"/>
            <a:ext cx="4997619" cy="202582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646656"/>
            <a:ext cx="8229600" cy="418639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Posterior predictive distribution vs. observed responses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Posterior Predictive Checks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lvl="0" indent="0">
                  <a:buNone/>
                </a:pPr>
                <a:r>
                  <a:rPr dirty="0"/>
                  <a:t>We must check that predictions from the model are reasonable</a:t>
                </a:r>
              </a:p>
              <a:p>
                <a:pPr lvl="0"/>
                <a:r>
                  <a:rPr b="1" dirty="0"/>
                  <a:t>Bayesian p-value</a:t>
                </a:r>
                <a:r>
                  <a:rPr dirty="0"/>
                  <a:t> is a test statistic,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dirty="0"/>
                  <a:t>, for the distribution differences between observed and predicted responses: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𝑟𝑒𝑝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Intuitively, for representative posterior,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0</m:t>
                    </m:r>
                    <m:r>
                      <a:rPr>
                        <a:latin typeface="Cambria Math" panose="02040503050406030204" pitchFamily="18" charset="0"/>
                      </a:rPr>
                      <m:t>.</m:t>
                    </m:r>
                    <m:r>
                      <a:rPr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,</a:t>
                </a:r>
                <a:r>
                  <a:rPr dirty="0"/>
                  <a:t> over many draws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𝑟𝑒𝑝</m:t>
                        </m:r>
                      </m:sup>
                    </m:sSup>
                  </m:oMath>
                </a14:m>
                <a:endParaRPr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𝑟𝑒𝑝</m:t>
                        </m:r>
                      </m:sup>
                    </m:sSup>
                    <m:r>
                      <a:rPr>
                        <a:latin typeface="Cambria Math" panose="02040503050406030204" pitchFamily="18" charset="0"/>
                      </a:rPr>
                      <m:t>&lt;</m:t>
                    </m:r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  <m:r>
                      <a:rPr>
                        <a:latin typeface="Cambria Math" panose="02040503050406030204" pitchFamily="18" charset="0"/>
                      </a:rPr>
                      <m:t>|</m:t>
                    </m:r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dirty="0"/>
                  <a:t> half the time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𝑟𝑒𝑝</m:t>
                        </m:r>
                      </m:sup>
                    </m:sSup>
                    <m:r>
                      <a:rPr>
                        <a:latin typeface="Cambria Math" panose="02040503050406030204" pitchFamily="18" charset="0"/>
                      </a:rPr>
                      <m:t>&gt;</m:t>
                    </m:r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  <m:r>
                      <a:rPr>
                        <a:latin typeface="Cambria Math" panose="02040503050406030204" pitchFamily="18" charset="0"/>
                      </a:rPr>
                      <m:t>|</m:t>
                    </m:r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dirty="0"/>
                  <a:t> half the time</a:t>
                </a:r>
              </a:p>
              <a:p>
                <a:pPr lvl="1"/>
                <a:r>
                  <a:rPr dirty="0"/>
                  <a:t>Distribution should be symmetric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2513" b="-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Scaling Bayesian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How can we scale Bayesian models to 1000s of parameters?</a:t>
            </a:r>
          </a:p>
          <a:p>
            <a:pPr lvl="0"/>
            <a:r>
              <a:rPr b="1" dirty="0"/>
              <a:t>Variational methods</a:t>
            </a:r>
          </a:p>
          <a:p>
            <a:pPr lvl="1"/>
            <a:r>
              <a:rPr dirty="0"/>
              <a:t>Based on variational calculus</a:t>
            </a:r>
          </a:p>
          <a:p>
            <a:pPr lvl="1"/>
            <a:r>
              <a:rPr dirty="0"/>
              <a:t>A very effective and highly </a:t>
            </a:r>
            <a:r>
              <a:rPr dirty="0" err="1"/>
              <a:t>s</a:t>
            </a:r>
            <a:r>
              <a:rPr lang="en-US" dirty="0" err="1"/>
              <a:t>ca</a:t>
            </a:r>
            <a:r>
              <a:rPr dirty="0" err="1"/>
              <a:t>leable</a:t>
            </a:r>
            <a:r>
              <a:rPr dirty="0"/>
              <a:t> method</a:t>
            </a:r>
          </a:p>
          <a:p>
            <a:pPr lvl="1"/>
            <a:r>
              <a:rPr dirty="0"/>
              <a:t>But, mathematically difficult to apply as a general solution</a:t>
            </a:r>
          </a:p>
          <a:p>
            <a:pPr lvl="1"/>
            <a:r>
              <a:rPr dirty="0"/>
              <a:t>Details beyond our scope</a:t>
            </a:r>
          </a:p>
          <a:p>
            <a:pPr lvl="0"/>
            <a:r>
              <a:rPr b="1" dirty="0"/>
              <a:t>Markov Chain Monte Carlo (MCMC)</a:t>
            </a:r>
          </a:p>
          <a:p>
            <a:pPr lvl="1"/>
            <a:r>
              <a:rPr dirty="0"/>
              <a:t>A simple and reliable method for Bayesian inference</a:t>
            </a:r>
          </a:p>
          <a:p>
            <a:pPr lvl="1"/>
            <a:r>
              <a:rPr dirty="0"/>
              <a:t>Trade-off variance of estimates and computer power for ease of implementation</a:t>
            </a:r>
          </a:p>
          <a:p>
            <a:pPr lvl="1"/>
            <a:r>
              <a:rPr dirty="0"/>
              <a:t>Our focus in this course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9979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Posterior Predictive Checks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779" y="806532"/>
            <a:ext cx="8229600" cy="1589171"/>
          </a:xfrm>
        </p:spPr>
        <p:txBody>
          <a:bodyPr/>
          <a:lstStyle/>
          <a:p>
            <a:pPr marL="0" lvl="0" indent="0">
              <a:buNone/>
            </a:pPr>
            <a:r>
              <a:rPr sz="2000" dirty="0"/>
              <a:t>We must check that predictions from the model are reasonable</a:t>
            </a:r>
          </a:p>
          <a:p>
            <a:pPr lvl="0"/>
            <a:r>
              <a:rPr sz="2000" dirty="0"/>
              <a:t>Posterior predictive Bayesian p-value</a:t>
            </a:r>
            <a:endParaRPr lang="en-US" sz="2000" dirty="0"/>
          </a:p>
          <a:p>
            <a:pPr lvl="0"/>
            <a:r>
              <a:rPr lang="en-US" sz="2000" dirty="0"/>
              <a:t>Plot is centered on 0.5</a:t>
            </a:r>
          </a:p>
          <a:p>
            <a:pPr lvl="0"/>
            <a:r>
              <a:rPr lang="en-US" sz="2000" dirty="0"/>
              <a:t>Distribution is symmetric</a:t>
            </a:r>
          </a:p>
          <a:p>
            <a:pPr marL="0" lvl="0" indent="0">
              <a:buNone/>
            </a:pPr>
            <a:endParaRPr dirty="0"/>
          </a:p>
        </p:txBody>
      </p:sp>
      <p:pic>
        <p:nvPicPr>
          <p:cNvPr id="4" name="Picture 1" descr="../images/BayesianPValu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81887" y="2294021"/>
            <a:ext cx="6260247" cy="243752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63550" y="4731544"/>
            <a:ext cx="8229600" cy="364855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Distribution of Bayesian p-values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4800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Posterior Predictive Checks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53716" y="918412"/>
                <a:ext cx="7624011" cy="2053388"/>
              </a:xfrm>
            </p:spPr>
            <p:txBody>
              <a:bodyPr>
                <a:normAutofit fontScale="700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We must check that predictions from the model are reasonable</a:t>
                </a:r>
              </a:p>
              <a:p>
                <a:pPr lvl="0"/>
                <a:r>
                  <a:rPr dirty="0"/>
                  <a:t>Posterior predictive </a:t>
                </a:r>
                <a:r>
                  <a:rPr b="1" dirty="0"/>
                  <a:t>Bayesian u-value</a:t>
                </a:r>
                <a:r>
                  <a:rPr dirty="0"/>
                  <a:t> is also known as the </a:t>
                </a:r>
                <a:r>
                  <a:rPr b="1" dirty="0"/>
                  <a:t>marginal p-value</a:t>
                </a:r>
                <a:r>
                  <a:rPr dirty="0"/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𝑟𝑒𝑝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U-value computed for specific (ordered)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dirty="0"/>
                  <a:t> should be centered on 1.0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dirty="0"/>
                  <a:t> should be close to uniformly distributed</a:t>
                </a:r>
                <a:endParaRPr lang="en-US" dirty="0"/>
              </a:p>
              <a:p>
                <a:r>
                  <a:rPr lang="en-US" dirty="0"/>
                  <a:t>The values are close to 1.0 across all values of the observations</a:t>
                </a:r>
              </a:p>
              <a:p>
                <a:pPr marL="0" indent="0"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3716" y="918412"/>
                <a:ext cx="7624011" cy="2053388"/>
              </a:xfrm>
              <a:blipFill>
                <a:blip r:embed="rId2"/>
                <a:stretch>
                  <a:fillRect l="-480" t="-3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../images/LocalPValue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 flipV="1">
            <a:off x="1775770" y="2863516"/>
            <a:ext cx="5233685" cy="192552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01052" y="4747586"/>
            <a:ext cx="8229600" cy="309479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Distribution of Bayesian u-values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dirty="0"/>
              <a:t>Example; a</a:t>
            </a:r>
            <a:r>
              <a:rPr dirty="0"/>
              <a:t>nalysis of change point in British coal mine disasters</a:t>
            </a:r>
          </a:p>
          <a:p>
            <a:pPr lvl="0"/>
            <a:r>
              <a:rPr dirty="0"/>
              <a:t>Toward the end of 19th Century growing public awareness of the rising coal mine</a:t>
            </a:r>
            <a:r>
              <a:rPr lang="en-US" dirty="0"/>
              <a:t>r</a:t>
            </a:r>
            <a:r>
              <a:rPr dirty="0"/>
              <a:t> deaths</a:t>
            </a:r>
            <a:r>
              <a:rPr lang="en-US" dirty="0"/>
              <a:t> lead to adoption of improved safety practices  </a:t>
            </a:r>
            <a:endParaRPr dirty="0"/>
          </a:p>
          <a:p>
            <a:pPr lvl="0"/>
            <a:r>
              <a:rPr dirty="0"/>
              <a:t>Mine disaster defined as incident leading to 6 or more deaths</a:t>
            </a:r>
          </a:p>
          <a:p>
            <a:pPr lvl="0"/>
            <a:r>
              <a:rPr dirty="0"/>
              <a:t>As early as 1886, Royal Commission published recommendations for safety practices</a:t>
            </a:r>
          </a:p>
          <a:p>
            <a:pPr lvl="1"/>
            <a:r>
              <a:rPr dirty="0"/>
              <a:t>Adoption of these practices remained voluntary</a:t>
            </a:r>
          </a:p>
          <a:p>
            <a:pPr lvl="1"/>
            <a:r>
              <a:rPr dirty="0">
                <a:hlinkClick r:id="rId2"/>
              </a:rPr>
              <a:t>British Coal Mines Act of 1911</a:t>
            </a:r>
            <a:r>
              <a:rPr dirty="0"/>
              <a:t> finally codified mine safety procedures into law.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957" y="1304424"/>
            <a:ext cx="8229600" cy="3564354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US" dirty="0"/>
              <a:t>Example; a</a:t>
            </a:r>
            <a:r>
              <a:rPr dirty="0"/>
              <a:t>nalysis of change point in British coal mine disasters</a:t>
            </a:r>
          </a:p>
          <a:p>
            <a:pPr lvl="0"/>
            <a:r>
              <a:rPr dirty="0"/>
              <a:t>Famous dataset from </a:t>
            </a:r>
            <a:r>
              <a:rPr dirty="0">
                <a:hlinkClick r:id="rId2"/>
              </a:rPr>
              <a:t>Kaggle</a:t>
            </a:r>
            <a:r>
              <a:rPr dirty="0"/>
              <a:t>, and other sources</a:t>
            </a:r>
          </a:p>
          <a:p>
            <a:pPr lvl="0"/>
            <a:r>
              <a:rPr dirty="0"/>
              <a:t>Goal to create a model to quantify the differences in the rate of mine disasters before and after the introduction of safety practices</a:t>
            </a:r>
          </a:p>
          <a:p>
            <a:pPr lvl="0"/>
            <a:r>
              <a:rPr b="1" dirty="0"/>
              <a:t>Point process model </a:t>
            </a:r>
            <a:r>
              <a:rPr dirty="0"/>
              <a:t>has an </a:t>
            </a:r>
            <a:r>
              <a:rPr b="1" dirty="0"/>
              <a:t>intensity</a:t>
            </a:r>
            <a:r>
              <a:rPr dirty="0"/>
              <a:t> or </a:t>
            </a:r>
            <a:r>
              <a:rPr b="1" dirty="0"/>
              <a:t>rate</a:t>
            </a:r>
            <a:r>
              <a:rPr dirty="0"/>
              <a:t> of occurrence of events, e.g. mine disasters</a:t>
            </a:r>
          </a:p>
          <a:p>
            <a:pPr lvl="0"/>
            <a:r>
              <a:rPr lang="en-US" dirty="0"/>
              <a:t>Expected n</a:t>
            </a:r>
            <a:r>
              <a:rPr dirty="0"/>
              <a:t>umber events over a time period for this type of point process is </a:t>
            </a:r>
            <a:r>
              <a:rPr dirty="0" err="1"/>
              <a:t>iid</a:t>
            </a:r>
            <a:endParaRPr dirty="0"/>
          </a:p>
          <a:p>
            <a:pPr lvl="1"/>
            <a:r>
              <a:rPr dirty="0"/>
              <a:t>The number of events per time period</a:t>
            </a:r>
            <a:r>
              <a:rPr lang="en-US" dirty="0"/>
              <a:t> from an</a:t>
            </a:r>
            <a:r>
              <a:rPr dirty="0"/>
              <a:t> </a:t>
            </a:r>
            <a:r>
              <a:rPr dirty="0" err="1"/>
              <a:t>iid</a:t>
            </a:r>
            <a:r>
              <a:rPr dirty="0"/>
              <a:t> draw from some probability distribution</a:t>
            </a:r>
          </a:p>
          <a:p>
            <a:pPr lvl="1"/>
            <a:r>
              <a:rPr dirty="0"/>
              <a:t>Because of the </a:t>
            </a:r>
            <a:r>
              <a:rPr dirty="0" err="1"/>
              <a:t>iid</a:t>
            </a:r>
            <a:r>
              <a:rPr dirty="0"/>
              <a:t> nature of the point process, no autoregressive (AR) effect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Example; a</a:t>
            </a:r>
            <a:r>
              <a:rPr dirty="0"/>
              <a:t>nalysis of change point in British coal mine disasters</a:t>
            </a:r>
          </a:p>
          <a:p>
            <a:pPr lvl="0"/>
            <a:r>
              <a:rPr dirty="0" err="1"/>
              <a:t>iid</a:t>
            </a:r>
            <a:r>
              <a:rPr dirty="0"/>
              <a:t> nature of the point process does not mean the distribution of the process cannot change in time</a:t>
            </a:r>
          </a:p>
          <a:p>
            <a:pPr lvl="0"/>
            <a:r>
              <a:rPr b="1" dirty="0"/>
              <a:t>Change points</a:t>
            </a:r>
            <a:r>
              <a:rPr dirty="0"/>
              <a:t> or </a:t>
            </a:r>
            <a:r>
              <a:rPr b="1" dirty="0"/>
              <a:t>switch points</a:t>
            </a:r>
            <a:r>
              <a:rPr dirty="0"/>
              <a:t> in time are quite common in the real-world</a:t>
            </a:r>
          </a:p>
          <a:p>
            <a:pPr lvl="1"/>
            <a:r>
              <a:rPr dirty="0"/>
              <a:t>Rates changes at change point</a:t>
            </a:r>
            <a:r>
              <a:rPr lang="en-US" dirty="0"/>
              <a:t>s</a:t>
            </a:r>
            <a:endParaRPr dirty="0"/>
          </a:p>
          <a:p>
            <a:pPr lvl="1"/>
            <a:r>
              <a:rPr dirty="0"/>
              <a:t>Rate constant between change point</a:t>
            </a:r>
            <a:r>
              <a:rPr lang="en-US" dirty="0"/>
              <a:t>s</a:t>
            </a:r>
            <a:endParaRPr dirty="0"/>
          </a:p>
          <a:p>
            <a:pPr lvl="1"/>
            <a:r>
              <a:rPr dirty="0"/>
              <a:t>Identifying these change points is a challenging problem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411" y="874514"/>
            <a:ext cx="8229600" cy="452970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dirty="0"/>
              <a:t>Example; a</a:t>
            </a:r>
            <a:r>
              <a:rPr dirty="0"/>
              <a:t>nalysis of change point in British coal mine disasters</a:t>
            </a:r>
          </a:p>
        </p:txBody>
      </p:sp>
      <p:pic>
        <p:nvPicPr>
          <p:cNvPr id="4" name="Picture 1" descr="../images/MineDisaster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755816" y="1519603"/>
            <a:ext cx="43053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5037223" y="4480189"/>
            <a:ext cx="4106777" cy="371078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Number of disasters per year 1851-1962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395197"/>
            <a:ext cx="4239126" cy="3456070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Two related questions we can ask about these data</a:t>
            </a:r>
          </a:p>
          <a:p>
            <a:r>
              <a:rPr dirty="0"/>
              <a:t>At what point in time was there a significant change in intensity, the switch point?</a:t>
            </a:r>
          </a:p>
          <a:p>
            <a:pPr lvl="1"/>
            <a:r>
              <a:rPr dirty="0"/>
              <a:t>Not obvious, changes in safety practice were adopted over about 25 year</a:t>
            </a:r>
            <a:r>
              <a:rPr lang="en-US" dirty="0"/>
              <a:t>s</a:t>
            </a:r>
            <a:endParaRPr dirty="0"/>
          </a:p>
          <a:p>
            <a:r>
              <a:rPr dirty="0"/>
              <a:t>How significant was the reduction in the rate?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rPr lang="en-US" dirty="0"/>
                  <a:t>Example; analysis of change point in British coal mine disasters</a:t>
                </a:r>
              </a:p>
              <a:p>
                <a:pPr lvl="0"/>
                <a:r>
                  <a:rPr lang="en-US" b="1" dirty="0"/>
                  <a:t>Poisson likelihood</a:t>
                </a:r>
                <a:r>
                  <a:rPr lang="en-US" dirty="0"/>
                  <a:t> model for intensity with switch point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rate before,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and rate after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𝑃𝑜𝑖𝑠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, 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, 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, 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/>
              </a:p>
              <a:p>
                <a:pPr lvl="0"/>
                <a:r>
                  <a:rPr lang="en-US" dirty="0"/>
                  <a:t>Prior distributions of parameters, uniform and exponential:</a:t>
                </a:r>
              </a:p>
              <a:p>
                <a:pPr marL="0" lvl="0" indent="0"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lvl="0" indent="0">
              <a:buNone/>
            </a:pPr>
            <a:r>
              <a:rPr lang="en-US" dirty="0"/>
              <a:t>Example; a</a:t>
            </a:r>
            <a:r>
              <a:rPr dirty="0"/>
              <a:t>nalysis of change point in British coal mine disasters</a:t>
            </a:r>
          </a:p>
          <a:p>
            <a:pPr lvl="0"/>
            <a:r>
              <a:rPr dirty="0"/>
              <a:t>Define model using </a:t>
            </a:r>
            <a:r>
              <a:rPr dirty="0" err="1"/>
              <a:t>PyMC</a:t>
            </a:r>
            <a:endParaRPr dirty="0"/>
          </a:p>
          <a:p>
            <a:pPr lvl="0" indent="0">
              <a:buNone/>
            </a:pPr>
            <a:r>
              <a:rPr b="1" dirty="0">
                <a:solidFill>
                  <a:srgbClr val="007020"/>
                </a:solidFill>
                <a:latin typeface="Courier"/>
              </a:rPr>
              <a:t>with</a:t>
            </a:r>
            <a:r>
              <a:rPr dirty="0">
                <a:latin typeface="Courier"/>
              </a:rPr>
              <a:t> pymc3.Model() </a:t>
            </a:r>
            <a:r>
              <a:rPr b="1" dirty="0">
                <a:solidFill>
                  <a:srgbClr val="008000"/>
                </a:solidFill>
                <a:latin typeface="Courier"/>
              </a:rPr>
              <a:t>as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disaster_model</a:t>
            </a:r>
            <a:r>
              <a:rPr dirty="0">
                <a:latin typeface="Courier"/>
              </a:rPr>
              <a:t>: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Uniform prior on the switch point 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switchpoint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pymc3.DiscreteUniform(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switchpoint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lower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disaster_data.Year.</a:t>
            </a:r>
            <a:r>
              <a:rPr dirty="0" err="1">
                <a:solidFill>
                  <a:srgbClr val="008000"/>
                </a:solidFill>
                <a:latin typeface="Courier"/>
              </a:rPr>
              <a:t>min</a:t>
            </a:r>
            <a:r>
              <a:rPr dirty="0">
                <a:latin typeface="Courier"/>
              </a:rPr>
              <a:t>(), upper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disaster_data.Year.</a:t>
            </a:r>
            <a:r>
              <a:rPr dirty="0" err="1">
                <a:solidFill>
                  <a:srgbClr val="008000"/>
                </a:solidFill>
                <a:latin typeface="Courier"/>
              </a:rPr>
              <a:t>max</a:t>
            </a:r>
            <a:r>
              <a:rPr dirty="0">
                <a:latin typeface="Courier"/>
              </a:rPr>
              <a:t>())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More informative prior</a:t>
            </a:r>
            <a:r>
              <a:rPr lang="en-US" i="1" dirty="0">
                <a:solidFill>
                  <a:srgbClr val="60A0B0"/>
                </a:solidFill>
                <a:latin typeface="Courier"/>
              </a:rPr>
              <a:t>s</a:t>
            </a:r>
            <a:r>
              <a:rPr i="1" dirty="0">
                <a:solidFill>
                  <a:srgbClr val="60A0B0"/>
                </a:solidFill>
                <a:latin typeface="Courier"/>
              </a:rPr>
              <a:t> based on domain knowledge    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  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switchpoint</a:t>
            </a:r>
            <a:r>
              <a:rPr i="1" dirty="0">
                <a:solidFill>
                  <a:srgbClr val="60A0B0"/>
                </a:solidFill>
                <a:latin typeface="Courier"/>
              </a:rPr>
              <a:t> = pymc3.Triangular("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switchpoint</a:t>
            </a:r>
            <a:r>
              <a:rPr i="1" dirty="0">
                <a:solidFill>
                  <a:srgbClr val="60A0B0"/>
                </a:solidFill>
                <a:latin typeface="Courier"/>
              </a:rPr>
              <a:t>", lower=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disaster_data.Year.min</a:t>
            </a:r>
            <a:r>
              <a:rPr i="1" dirty="0">
                <a:solidFill>
                  <a:srgbClr val="60A0B0"/>
                </a:solidFill>
                <a:latin typeface="Courier"/>
              </a:rPr>
              <a:t>(), upper=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disaster_data.Year.max</a:t>
            </a:r>
            <a:r>
              <a:rPr i="1" dirty="0">
                <a:solidFill>
                  <a:srgbClr val="60A0B0"/>
                </a:solidFill>
                <a:latin typeface="Courier"/>
              </a:rPr>
              <a:t>(), c=1900)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  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switchpoint</a:t>
            </a:r>
            <a:r>
              <a:rPr i="1" dirty="0">
                <a:solidFill>
                  <a:srgbClr val="60A0B0"/>
                </a:solidFill>
                <a:latin typeface="Courier"/>
              </a:rPr>
              <a:t> = pymc3.Laplace("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switchpoint</a:t>
            </a:r>
            <a:r>
              <a:rPr i="1" dirty="0">
                <a:solidFill>
                  <a:srgbClr val="60A0B0"/>
                </a:solidFill>
                <a:latin typeface="Courier"/>
              </a:rPr>
              <a:t>", mu=1900, b=4.0)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Priors for pre- and post-switch rates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early_rate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pymc3.Exponential(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early_rate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2.0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late_rate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pymc3.Exponential(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late_rate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2.0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Poisson rate switch for years before and after current</a:t>
            </a:r>
            <a:br>
              <a:rPr dirty="0"/>
            </a:br>
            <a:r>
              <a:rPr dirty="0">
                <a:latin typeface="Courier"/>
              </a:rPr>
              <a:t>    rate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pymc3.math.switch(</a:t>
            </a:r>
            <a:r>
              <a:rPr dirty="0" err="1">
                <a:latin typeface="Courier"/>
              </a:rPr>
              <a:t>switchpoint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666666"/>
                </a:solidFill>
                <a:latin typeface="Courier"/>
              </a:rPr>
              <a:t>&gt;=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disaster_data.Year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early_rate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late_rate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    disasters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pymc3.Poisson(</a:t>
            </a:r>
            <a:r>
              <a:rPr dirty="0">
                <a:solidFill>
                  <a:srgbClr val="4070A0"/>
                </a:solidFill>
                <a:latin typeface="Courier"/>
              </a:rPr>
              <a:t>"disasters"</a:t>
            </a:r>
            <a:r>
              <a:rPr dirty="0">
                <a:latin typeface="Courier"/>
              </a:rPr>
              <a:t>, rate, observed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disaster_data.Count</a:t>
            </a:r>
            <a:r>
              <a:rPr dirty="0">
                <a:latin typeface="Courier"/>
              </a:rPr>
              <a:t>)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390" y="269479"/>
            <a:ext cx="8229600" cy="857250"/>
          </a:xfrm>
        </p:spPr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00151"/>
            <a:ext cx="3168315" cy="3394472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Example; a</a:t>
            </a:r>
            <a:r>
              <a:rPr dirty="0"/>
              <a:t>nalysis of change point in British coal mine disasters</a:t>
            </a:r>
          </a:p>
          <a:p>
            <a:r>
              <a:rPr lang="en-US" dirty="0"/>
              <a:t>Good agreement between traces</a:t>
            </a:r>
          </a:p>
          <a:p>
            <a:pPr lvl="0"/>
            <a:r>
              <a:rPr dirty="0"/>
              <a:t>Distributions </a:t>
            </a:r>
            <a:r>
              <a:rPr lang="en-US" dirty="0"/>
              <a:t>of variables from</a:t>
            </a:r>
            <a:r>
              <a:rPr dirty="0"/>
              <a:t> sampling</a:t>
            </a:r>
            <a:endParaRPr lang="en-US" dirty="0"/>
          </a:p>
          <a:p>
            <a:pPr lvl="0"/>
            <a:endParaRPr dirty="0"/>
          </a:p>
        </p:txBody>
      </p:sp>
      <p:pic>
        <p:nvPicPr>
          <p:cNvPr id="4" name="Picture 1" descr="../images/MineTrae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672199" y="1271337"/>
            <a:ext cx="5410305" cy="272314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070373" y="4062894"/>
            <a:ext cx="4980715" cy="329532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HDI of parameters by trace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5618747" cy="857250"/>
          </a:xfrm>
        </p:spPr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947" y="1315452"/>
            <a:ext cx="5482389" cy="3010737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lang="en-US" dirty="0"/>
              <a:t>Example: a</a:t>
            </a:r>
            <a:r>
              <a:rPr dirty="0"/>
              <a:t>nalysis of change point in British coal mine disasters</a:t>
            </a:r>
          </a:p>
          <a:p>
            <a:pPr lvl="0"/>
            <a:r>
              <a:rPr dirty="0"/>
              <a:t>Examine the posterior HDI of the parameters for each trace</a:t>
            </a:r>
            <a:endParaRPr lang="en-US" dirty="0"/>
          </a:p>
          <a:p>
            <a:pPr lvl="0"/>
            <a:r>
              <a:rPr lang="en-US" dirty="0"/>
              <a:t>The HDIs are consistent across traces</a:t>
            </a:r>
          </a:p>
          <a:p>
            <a:pPr lvl="0"/>
            <a:r>
              <a:rPr lang="en-US" dirty="0"/>
              <a:t>The early and late rates have a statistically significant difference </a:t>
            </a:r>
          </a:p>
          <a:p>
            <a:pPr lvl="0"/>
            <a:r>
              <a:rPr lang="en-US" dirty="0"/>
              <a:t>HDI of switch point spans about 10 years </a:t>
            </a:r>
          </a:p>
          <a:p>
            <a:pPr lvl="0"/>
            <a:r>
              <a:rPr lang="en-US" dirty="0"/>
              <a:t>See notebook for MCMC, Prior and Posterior checks</a:t>
            </a:r>
          </a:p>
          <a:p>
            <a:pPr lvl="0"/>
            <a:endParaRPr dirty="0"/>
          </a:p>
        </p:txBody>
      </p:sp>
      <p:pic>
        <p:nvPicPr>
          <p:cNvPr id="4" name="Picture 1" descr="../images/MineHDI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208295" y="35004"/>
            <a:ext cx="2722479" cy="471757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6328611" y="4719719"/>
            <a:ext cx="2763251" cy="413755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HDI of parameters by trace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Introduction to Markov Chain Monte Carlo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t>Large-scale Bayesian models need highly efficient sampling methods</a:t>
            </a:r>
          </a:p>
          <a:p>
            <a:pPr lvl="0"/>
            <a:r>
              <a:rPr b="1"/>
              <a:t>Markov chain Monte Carlo (MCMC) sampling</a:t>
            </a:r>
            <a:r>
              <a:t> is efficient and scalable</a:t>
            </a:r>
          </a:p>
          <a:p>
            <a:pPr lvl="0"/>
            <a:r>
              <a:t>Rather than sampling on a grid, MCMC methods sample distributions efficiently</a:t>
            </a:r>
          </a:p>
          <a:p>
            <a:pPr lvl="1"/>
            <a:r>
              <a:t>Sample higher density regions of posterior with higher probability</a:t>
            </a:r>
          </a:p>
          <a:p>
            <a:pPr lvl="0"/>
            <a:r>
              <a:t>Requires effort to understand how the algorithm works</a:t>
            </a:r>
          </a:p>
          <a:p>
            <a:pPr lvl="1"/>
            <a:r>
              <a:t>What to do when things go wrong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294" y="1063229"/>
            <a:ext cx="8193505" cy="1667939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US" dirty="0"/>
              <a:t>Example; a</a:t>
            </a:r>
            <a:r>
              <a:rPr dirty="0"/>
              <a:t>nalysis of change point in British coal mine disasters</a:t>
            </a:r>
          </a:p>
          <a:p>
            <a:pPr lvl="0"/>
            <a:r>
              <a:rPr dirty="0"/>
              <a:t>Examine the posterior HDI of the parameters</a:t>
            </a:r>
            <a:endParaRPr lang="en-US" dirty="0"/>
          </a:p>
          <a:p>
            <a:pPr lvl="0"/>
            <a:r>
              <a:rPr lang="en-US" dirty="0"/>
              <a:t>HDI of switch point is in reasonable range over about 10 year period</a:t>
            </a:r>
          </a:p>
          <a:p>
            <a:pPr lvl="0"/>
            <a:r>
              <a:rPr lang="en-US" dirty="0"/>
              <a:t>Significant difference in HDI of rates</a:t>
            </a:r>
          </a:p>
          <a:p>
            <a:pPr lvl="0"/>
            <a:endParaRPr dirty="0"/>
          </a:p>
        </p:txBody>
      </p:sp>
      <p:pic>
        <p:nvPicPr>
          <p:cNvPr id="4" name="Picture 1" descr="../images/MinePosterior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49969" y="2831559"/>
            <a:ext cx="8229600" cy="182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557464" y="4726094"/>
            <a:ext cx="8229600" cy="361616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Posterior distribution of parameters with HDI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00150"/>
            <a:ext cx="4203031" cy="3648575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Example; a</a:t>
            </a:r>
            <a:r>
              <a:rPr dirty="0"/>
              <a:t>nalysis of change point in British coal mine disasters</a:t>
            </a:r>
          </a:p>
          <a:p>
            <a:pPr lvl="0"/>
            <a:r>
              <a:rPr dirty="0"/>
              <a:t>Posterior Predictive checks</a:t>
            </a:r>
            <a:endParaRPr lang="en-US" dirty="0"/>
          </a:p>
          <a:p>
            <a:pPr lvl="0"/>
            <a:r>
              <a:rPr lang="en-US" dirty="0"/>
              <a:t>The predicted vs actual plot shows good agreement</a:t>
            </a:r>
          </a:p>
          <a:p>
            <a:pPr lvl="0"/>
            <a:r>
              <a:rPr lang="en-US" dirty="0"/>
              <a:t>Bayesian p-value and u-value for posterior show desired characteristics</a:t>
            </a:r>
            <a:endParaRPr dirty="0"/>
          </a:p>
        </p:txBody>
      </p:sp>
      <p:pic>
        <p:nvPicPr>
          <p:cNvPr id="4" name="Picture 1" descr="../images/MinePPC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89358" y="934871"/>
            <a:ext cx="4010527" cy="373110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6300537" y="4718072"/>
            <a:ext cx="2799348" cy="365626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Posterior predictive checks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lvl="0" indent="0">
              <a:buNone/>
            </a:pPr>
            <a:r>
              <a:rPr dirty="0"/>
              <a:t>For complex Bayesian models we need a computationally efficient approximation</a:t>
            </a:r>
          </a:p>
          <a:p>
            <a:pPr lvl="0"/>
            <a:r>
              <a:rPr dirty="0"/>
              <a:t>Grid sampling is inefficient</a:t>
            </a:r>
          </a:p>
          <a:p>
            <a:pPr lvl="0"/>
            <a:r>
              <a:rPr dirty="0"/>
              <a:t>MCMC sampling is based on Markov chains</a:t>
            </a:r>
          </a:p>
          <a:p>
            <a:pPr lvl="1"/>
            <a:r>
              <a:rPr dirty="0"/>
              <a:t>Markov process is memoryless</a:t>
            </a:r>
          </a:p>
          <a:p>
            <a:pPr lvl="1"/>
            <a:r>
              <a:rPr dirty="0"/>
              <a:t>Sampling converges to probability distribution</a:t>
            </a:r>
          </a:p>
          <a:p>
            <a:pPr lvl="0"/>
            <a:r>
              <a:rPr dirty="0"/>
              <a:t>Several MCMC sampling methods have been developed</a:t>
            </a:r>
          </a:p>
          <a:p>
            <a:pPr lvl="1"/>
            <a:r>
              <a:rPr dirty="0"/>
              <a:t>Metropolis-Hastings (M-H) algorithm uses random sampling with acceptance probability</a:t>
            </a:r>
          </a:p>
          <a:p>
            <a:pPr lvl="1"/>
            <a:r>
              <a:rPr dirty="0"/>
              <a:t>Gibbs sampling round robins on the dimensions of the parameter space</a:t>
            </a:r>
          </a:p>
          <a:p>
            <a:pPr lvl="1"/>
            <a:r>
              <a:rPr dirty="0"/>
              <a:t>NUTS</a:t>
            </a:r>
            <a:r>
              <a:rPr lang="en-US" dirty="0"/>
              <a:t>  is a robust </a:t>
            </a:r>
            <a:r>
              <a:rPr lang="en-US"/>
              <a:t>variation on Hamiltonian </a:t>
            </a:r>
            <a:r>
              <a:rPr lang="en-US" dirty="0"/>
              <a:t>Monte Carlo</a:t>
            </a:r>
            <a:endParaRPr dirty="0"/>
          </a:p>
          <a:p>
            <a:pPr lvl="0"/>
            <a:r>
              <a:rPr dirty="0"/>
              <a:t>NUTS is the state of the art MCMC algorith</a:t>
            </a:r>
            <a:r>
              <a:rPr lang="en-US" dirty="0"/>
              <a:t>m</a:t>
            </a:r>
            <a:endParaRPr dirty="0"/>
          </a:p>
          <a:p>
            <a:pPr lvl="1"/>
            <a:r>
              <a:rPr lang="en-US" dirty="0"/>
              <a:t>Based on Hamiltonian Monte Carlo using an auxiliary variable to map the potential</a:t>
            </a:r>
            <a:r>
              <a:rPr dirty="0"/>
              <a:t> highest density parts of the </a:t>
            </a:r>
            <a:r>
              <a:rPr lang="en-US" dirty="0"/>
              <a:t>posterior </a:t>
            </a:r>
            <a:r>
              <a:rPr dirty="0"/>
              <a:t>parameter space</a:t>
            </a:r>
          </a:p>
          <a:p>
            <a:pPr lvl="1"/>
            <a:r>
              <a:rPr dirty="0"/>
              <a:t>No hyperparameters to tune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Performance metrics of MCMC sampling</a:t>
            </a:r>
          </a:p>
          <a:p>
            <a:pPr lvl="0"/>
            <a:r>
              <a:rPr dirty="0"/>
              <a:t>Sample efficiency</a:t>
            </a:r>
          </a:p>
          <a:p>
            <a:pPr lvl="1"/>
            <a:r>
              <a:rPr dirty="0"/>
              <a:t>Serial correlation reduces sample efficiency</a:t>
            </a:r>
          </a:p>
          <a:p>
            <a:pPr lvl="1"/>
            <a:r>
              <a:rPr dirty="0"/>
              <a:t>ESS</a:t>
            </a:r>
          </a:p>
          <a:p>
            <a:pPr lvl="0"/>
            <a:r>
              <a:rPr dirty="0"/>
              <a:t>Convergence</a:t>
            </a:r>
          </a:p>
          <a:p>
            <a:pPr lvl="1"/>
            <a:r>
              <a:rPr dirty="0"/>
              <a:t>Multiple chains should converge to the similar distributions</a:t>
            </a:r>
          </a:p>
          <a:p>
            <a:pPr lvl="1"/>
            <a:r>
              <a:rPr dirty="0"/>
              <a:t>Want between chain and within chain variance to be the same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What is a Markov process?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MCMC sampling uses a </a:t>
                </a:r>
                <a:r>
                  <a:rPr b="1" dirty="0"/>
                  <a:t>Markov processes sampling chain</a:t>
                </a: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dirty="0"/>
                  <a:t> is the </a:t>
                </a:r>
                <a:r>
                  <a:rPr b="1" dirty="0"/>
                  <a:t>state vector</a:t>
                </a:r>
                <a:r>
                  <a:rPr dirty="0"/>
                  <a:t> of </a:t>
                </a:r>
                <a:r>
                  <a:rPr b="1" dirty="0"/>
                  <a:t>state probabilities</a:t>
                </a:r>
                <a:r>
                  <a:rPr dirty="0"/>
                  <a:t> for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dirty="0"/>
                  <a:t> possible</a:t>
                </a:r>
                <a:r>
                  <a:rPr lang="en-US" dirty="0"/>
                  <a:t> discrete</a:t>
                </a:r>
                <a:r>
                  <a:rPr dirty="0"/>
                  <a:t> states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A Markov process is a </a:t>
                </a:r>
                <a:r>
                  <a:rPr b="1" dirty="0"/>
                  <a:t>stochastic process</a:t>
                </a:r>
                <a:r>
                  <a:rPr dirty="0"/>
                  <a:t> that transitions from current state probabilities,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dirty="0"/>
                  <a:t>, to some next state probabilities,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dirty="0"/>
                  <a:t>, with probability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endParaRPr dirty="0"/>
              </a:p>
              <a:p>
                <a:pPr lvl="1"/>
                <a:r>
                  <a:rPr b="1" dirty="0"/>
                  <a:t>No dependency on past states</a:t>
                </a:r>
              </a:p>
              <a:p>
                <a:pPr lvl="0"/>
                <a:r>
                  <a:rPr dirty="0"/>
                  <a:t>Key properties of a Markov process:</a:t>
                </a:r>
              </a:p>
              <a:p>
                <a:pPr lvl="1"/>
                <a:r>
                  <a:rPr dirty="0"/>
                  <a:t>Probability of state transition is parameterized by a matrix of probabilities,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r>
                  <a:rPr dirty="0"/>
                  <a:t>, of dim N X N for N possible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r>
                  <a:rPr dirty="0"/>
                  <a:t> </a:t>
                </a:r>
                <a:r>
                  <a:rPr lang="en-US" dirty="0"/>
                  <a:t>is constant and does not depend on </a:t>
                </a:r>
                <a:r>
                  <a:rPr dirty="0"/>
                  <a:t>current state</a:t>
                </a:r>
              </a:p>
              <a:p>
                <a:pPr lvl="1"/>
                <a:r>
                  <a:rPr dirty="0"/>
                  <a:t>Transition can be to current state.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2693" b="-1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What is a Markov process?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dirty="0"/>
                  <a:t>Since Markov transition process depends only on the current state a Markov process is </a:t>
                </a:r>
                <a:r>
                  <a:rPr b="1" dirty="0"/>
                  <a:t>memoryless</a:t>
                </a:r>
              </a:p>
              <a:p>
                <a:pPr lvl="0"/>
                <a:r>
                  <a:rPr dirty="0"/>
                  <a:t>We can express the sequence of a Markov transition processes as: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The Markov process is </a:t>
                </a:r>
                <a:r>
                  <a:rPr b="1" dirty="0"/>
                  <a:t>memoryless</a:t>
                </a:r>
              </a:p>
              <a:p>
                <a:pPr lvl="1"/>
                <a:r>
                  <a:rPr dirty="0"/>
                  <a:t>Transition probability only depends on the current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dirty="0"/>
              </a:p>
              <a:p>
                <a:pPr lvl="1"/>
                <a:r>
                  <a:rPr dirty="0"/>
                  <a:t>No dependency on any previous states,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1700</TotalTime>
  <Words>5268</Words>
  <Application>Microsoft Office PowerPoint</Application>
  <PresentationFormat>On-screen Show (16:9)</PresentationFormat>
  <Paragraphs>564</Paragraphs>
  <Slides>73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8" baseType="lpstr">
      <vt:lpstr>Arial</vt:lpstr>
      <vt:lpstr>Calibri</vt:lpstr>
      <vt:lpstr>Cambria Math</vt:lpstr>
      <vt:lpstr>Courier</vt:lpstr>
      <vt:lpstr>Office Theme</vt:lpstr>
      <vt:lpstr>Bayes MCMC Models </vt:lpstr>
      <vt:lpstr>Review</vt:lpstr>
      <vt:lpstr>Review</vt:lpstr>
      <vt:lpstr>Introduction</vt:lpstr>
      <vt:lpstr>Grid Sampling Cannot Scale!</vt:lpstr>
      <vt:lpstr>Scaling Bayesian models</vt:lpstr>
      <vt:lpstr>Introduction to Markov Chain Monte Carlo</vt:lpstr>
      <vt:lpstr>What is a Markov process?</vt:lpstr>
      <vt:lpstr>What is a Markov process?</vt:lpstr>
      <vt:lpstr>What is a Markov process?</vt:lpstr>
      <vt:lpstr>Example of a Markov Process</vt:lpstr>
      <vt:lpstr>Example of a Markov Process</vt:lpstr>
      <vt:lpstr>From Markov process to Markov chain</vt:lpstr>
      <vt:lpstr>From Markov process to Markov chain</vt:lpstr>
      <vt:lpstr>From Markov process to Markov chain</vt:lpstr>
      <vt:lpstr>MCMC and the Metropolis-Hastings Algorithm</vt:lpstr>
      <vt:lpstr>MCMC and the Metropolis-Hastings Algorithm</vt:lpstr>
      <vt:lpstr>MCMC and the Metropolis-Hastings Algorithm</vt:lpstr>
      <vt:lpstr>MCMC and the Metropolis-Hastings Algorithm</vt:lpstr>
      <vt:lpstr>M-H algorithm example</vt:lpstr>
      <vt:lpstr>M-H algorithm example</vt:lpstr>
      <vt:lpstr>M-H algorithm example</vt:lpstr>
      <vt:lpstr>M-H algorithm example</vt:lpstr>
      <vt:lpstr>M-H algorithm example</vt:lpstr>
      <vt:lpstr>Convergence and sampling efficiency of MCMC</vt:lpstr>
      <vt:lpstr>Evaluation of MCMC sampling</vt:lpstr>
      <vt:lpstr>Evaluation of MCMC sampling</vt:lpstr>
      <vt:lpstr>Evaluation of MCMC sampling</vt:lpstr>
      <vt:lpstr>Other MCMC Sampling Algorithms</vt:lpstr>
      <vt:lpstr>Other MCMC Sampling Algorithms</vt:lpstr>
      <vt:lpstr>Gibbs sampling</vt:lpstr>
      <vt:lpstr>Gibbs sampling</vt:lpstr>
      <vt:lpstr>Hamiltonian MCMC</vt:lpstr>
      <vt:lpstr>Hamiltonian MCMC</vt:lpstr>
      <vt:lpstr>Hamiltonian MCMC</vt:lpstr>
      <vt:lpstr>Hamiltonian MCMC</vt:lpstr>
      <vt:lpstr>Hamiltonian MCMC</vt:lpstr>
      <vt:lpstr>No U-Turn Sampler</vt:lpstr>
      <vt:lpstr>Hamiltonian MCMC</vt:lpstr>
      <vt:lpstr>Key Steps for MCMC Bayes Modeling</vt:lpstr>
      <vt:lpstr>Constructing an MCMC Model with PyMC</vt:lpstr>
      <vt:lpstr>Constructing an MCMC Model with PyMC</vt:lpstr>
      <vt:lpstr>Constructing an MCMC Model with PyMC</vt:lpstr>
      <vt:lpstr>Constructing an MCMC Model with PyMC</vt:lpstr>
      <vt:lpstr>Prior Predictive Checks</vt:lpstr>
      <vt:lpstr>Prior Predictive Checks</vt:lpstr>
      <vt:lpstr>Prior Predictive Checks</vt:lpstr>
      <vt:lpstr>Sampling and Inference with Model</vt:lpstr>
      <vt:lpstr>Sampling and Inference with Model</vt:lpstr>
      <vt:lpstr>Sampling and Inference with Model</vt:lpstr>
      <vt:lpstr>Sampling and Inference with Model</vt:lpstr>
      <vt:lpstr>Sampling and Inference with Model</vt:lpstr>
      <vt:lpstr>Sampling and Inference with Model</vt:lpstr>
      <vt:lpstr>Sampling and Inference with Model</vt:lpstr>
      <vt:lpstr>Sampling and Inference with Model</vt:lpstr>
      <vt:lpstr>Posterior Predictive Checks</vt:lpstr>
      <vt:lpstr>Posterior Predictive Checks</vt:lpstr>
      <vt:lpstr>Posterior Predictive Checks</vt:lpstr>
      <vt:lpstr>Posterior Predictive Checks</vt:lpstr>
      <vt:lpstr>Posterior Predictive Checks</vt:lpstr>
      <vt:lpstr>Posterior Predictive Checks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 MCMC Models</dc:title>
  <dc:creator>Steve Elston</dc:creator>
  <cp:keywords/>
  <cp:lastModifiedBy>Stephen Elston</cp:lastModifiedBy>
  <cp:revision>76</cp:revision>
  <dcterms:created xsi:type="dcterms:W3CDTF">2024-08-17T14:42:55Z</dcterms:created>
  <dcterms:modified xsi:type="dcterms:W3CDTF">2024-11-16T16:50:23Z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10/27/2022</vt:lpwstr>
  </property>
  <property fmtid="{D5CDD505-2E9C-101B-9397-08002B2CF9AE}" pid="3" name="output">
    <vt:lpwstr/>
  </property>
</Properties>
</file>